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omments/modernComment_101_A011ADAA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76CA59-D8DA-4DE6-F302-687073C573B3}" name="Christian BRIAND" initials="CB" userId="S::MA2224@bpifrance.fr::a44c8317-7f21-43db-ad7b-108c1670e16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D00"/>
    <a:srgbClr val="7D7167"/>
    <a:srgbClr val="786E64"/>
    <a:srgbClr val="4B3C3C"/>
    <a:srgbClr val="FE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D4FDAD-ECD6-4A3E-B2DB-5D98E707A534}" v="2" dt="2023-10-11T20:10:28.2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05"/>
    <p:restoredTop sz="96327"/>
  </p:normalViewPr>
  <p:slideViewPr>
    <p:cSldViewPr snapToGrid="0">
      <p:cViewPr varScale="1">
        <p:scale>
          <a:sx n="74" d="100"/>
          <a:sy n="74" d="100"/>
        </p:scale>
        <p:origin x="23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microsoft.com/office/2018/10/relationships/authors" Target="author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RIAND" userId="a44c8317-7f21-43db-ad7b-108c1670e16a" providerId="ADAL" clId="{CFD4FDAD-ECD6-4A3E-B2DB-5D98E707A534}"/>
    <pc:docChg chg="undo custSel modSld">
      <pc:chgData name="Christian BRIAND" userId="a44c8317-7f21-43db-ad7b-108c1670e16a" providerId="ADAL" clId="{CFD4FDAD-ECD6-4A3E-B2DB-5D98E707A534}" dt="2023-10-11T20:20:40.912" v="53"/>
      <pc:docMkLst>
        <pc:docMk/>
      </pc:docMkLst>
      <pc:sldChg chg="addSp delSp modSp mod addCm modCm">
        <pc:chgData name="Christian BRIAND" userId="a44c8317-7f21-43db-ad7b-108c1670e16a" providerId="ADAL" clId="{CFD4FDAD-ECD6-4A3E-B2DB-5D98E707A534}" dt="2023-10-11T20:20:40.912" v="53"/>
        <pc:sldMkLst>
          <pc:docMk/>
          <pc:sldMk cId="2685513130" sldId="257"/>
        </pc:sldMkLst>
        <pc:spChg chg="add del mod">
          <ac:chgData name="Christian BRIAND" userId="a44c8317-7f21-43db-ad7b-108c1670e16a" providerId="ADAL" clId="{CFD4FDAD-ECD6-4A3E-B2DB-5D98E707A534}" dt="2023-10-11T20:10:28.271" v="45" actId="767"/>
          <ac:spMkLst>
            <pc:docMk/>
            <pc:sldMk cId="2685513130" sldId="257"/>
            <ac:spMk id="2" creationId="{581658CD-1462-1CE6-3DFA-4A80F473BF9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Christian BRIAND" userId="a44c8317-7f21-43db-ad7b-108c1670e16a" providerId="ADAL" clId="{CFD4FDAD-ECD6-4A3E-B2DB-5D98E707A534}" dt="2023-10-11T20:20:00.038" v="51"/>
              <pc2:cmMkLst xmlns:pc2="http://schemas.microsoft.com/office/powerpoint/2019/9/main/command">
                <pc:docMk/>
                <pc:sldMk cId="2685513130" sldId="257"/>
                <pc2:cmMk id="{7E3F1E51-4C0C-4E24-9FEF-78326DC078BB}"/>
              </pc2:cmMkLst>
            </pc226:cmChg>
            <pc226:cmChg xmlns:pc226="http://schemas.microsoft.com/office/powerpoint/2022/06/main/command" chg="add mod">
              <pc226:chgData name="Christian BRIAND" userId="a44c8317-7f21-43db-ad7b-108c1670e16a" providerId="ADAL" clId="{CFD4FDAD-ECD6-4A3E-B2DB-5D98E707A534}" dt="2023-10-11T20:19:40.916" v="50"/>
              <pc2:cmMkLst xmlns:pc2="http://schemas.microsoft.com/office/powerpoint/2019/9/main/command">
                <pc:docMk/>
                <pc:sldMk cId="2685513130" sldId="257"/>
                <pc2:cmMk id="{2BB7CC6E-2F3F-40C0-ABDB-B3357E33D42B}"/>
              </pc2:cmMkLst>
            </pc226:cmChg>
            <pc226:cmChg xmlns:pc226="http://schemas.microsoft.com/office/powerpoint/2022/06/main/command" chg="add mod">
              <pc226:chgData name="Christian BRIAND" userId="a44c8317-7f21-43db-ad7b-108c1670e16a" providerId="ADAL" clId="{CFD4FDAD-ECD6-4A3E-B2DB-5D98E707A534}" dt="2023-10-11T20:20:18.125" v="52"/>
              <pc2:cmMkLst xmlns:pc2="http://schemas.microsoft.com/office/powerpoint/2019/9/main/command">
                <pc:docMk/>
                <pc:sldMk cId="2685513130" sldId="257"/>
                <pc2:cmMk id="{E93A4B96-9598-4E6C-B1FA-3F3C88E790C2}"/>
              </pc2:cmMkLst>
            </pc226:cmChg>
            <pc226:cmChg xmlns:pc226="http://schemas.microsoft.com/office/powerpoint/2022/06/main/command" chg="add mod">
              <pc226:chgData name="Christian BRIAND" userId="a44c8317-7f21-43db-ad7b-108c1670e16a" providerId="ADAL" clId="{CFD4FDAD-ECD6-4A3E-B2DB-5D98E707A534}" dt="2023-10-11T20:20:40.912" v="53"/>
              <pc2:cmMkLst xmlns:pc2="http://schemas.microsoft.com/office/powerpoint/2019/9/main/command">
                <pc:docMk/>
                <pc:sldMk cId="2685513130" sldId="257"/>
                <pc2:cmMk id="{E22078CA-BC5C-4C7B-80D4-0F3567EF18F4}"/>
              </pc2:cmMkLst>
            </pc226:cmChg>
          </p:ext>
        </pc:extLst>
      </pc:sldChg>
    </pc:docChg>
  </pc:docChgLst>
</pc:chgInfo>
</file>

<file path=ppt/comments/modernComment_101_A011ADA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22078CA-BC5C-4C7B-80D4-0F3567EF18F4}" authorId="{B676CA59-D8DA-4DE6-F302-687073C573B3}" created="2023-10-11T20:11:11.59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685513130" sldId="257"/>
      <ac:spMk id="74" creationId="{191C15D9-FC31-A23B-88E7-E977910EF20D}"/>
    </ac:deMkLst>
    <p188:txBody>
      <a:bodyPr/>
      <a:lstStyle/>
      <a:p>
        <a:r>
          <a:rPr lang="fr-FR"/>
          <a:t>Ceci concerne la ville , le département  et la région  d'exécution du projet</a:t>
        </a:r>
      </a:p>
    </p188:txBody>
  </p188:cm>
  <p188:cm id="{E93A4B96-9598-4E6C-B1FA-3F3C88E790C2}" authorId="{B676CA59-D8DA-4DE6-F302-687073C573B3}" created="2023-10-11T20:11:48.22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685513130" sldId="257"/>
      <ac:spMk id="77" creationId="{869ADD16-16E1-4FC5-C17F-842BB7EAD19E}"/>
    </ac:deMkLst>
    <p188:txBody>
      <a:bodyPr/>
      <a:lstStyle/>
      <a:p>
        <a:r>
          <a:rPr lang="fr-FR"/>
          <a:t>positionner sur la carte le lieu d'execution</a:t>
        </a:r>
      </a:p>
    </p188:txBody>
  </p188:cm>
  <p188:cm id="{7E3F1E51-4C0C-4E24-9FEF-78326DC078BB}" authorId="{B676CA59-D8DA-4DE6-F302-687073C573B3}" created="2023-10-11T20:12:51.743">
    <pc:sldMkLst xmlns:pc="http://schemas.microsoft.com/office/powerpoint/2013/main/command">
      <pc:docMk/>
      <pc:sldMk cId="2685513130" sldId="257"/>
    </pc:sldMkLst>
    <p188:txBody>
      <a:bodyPr/>
      <a:lstStyle/>
      <a:p>
        <a:r>
          <a:rPr lang="fr-FR"/>
          <a:t>Sera renseigné par Bpifrance s'il y a une intervention sur le projet</a:t>
        </a:r>
      </a:p>
    </p188:txBody>
  </p188:cm>
  <p188:cm id="{2BB7CC6E-2F3F-40C0-ABDB-B3357E33D42B}" authorId="{B676CA59-D8DA-4DE6-F302-687073C573B3}" created="2023-10-11T20:13:52.50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685513130" sldId="257"/>
      <ac:spMk id="87" creationId="{F20E5D77-4B3D-AD9F-E70F-A04AFA520C31}"/>
    </ac:deMkLst>
    <p188:txBody>
      <a:bodyPr/>
      <a:lstStyle/>
      <a:p>
        <a:r>
          <a:rPr lang="fr-FR"/>
          <a:t>Cette parties sera celle renseignée en cours de vie du projet aux étapes clefs dans  un échange avec l'équipe de suivi du projet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4727A-C961-A440-93F1-2804A1E4764E}" type="datetimeFigureOut">
              <a:rPr lang="fr-FR" smtClean="0"/>
              <a:t>11/10/2023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A08BB-CC7D-9743-BEC7-E4F5AC98EB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1644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 50">
            <a:extLst>
              <a:ext uri="{FF2B5EF4-FFF2-40B4-BE49-F238E27FC236}">
                <a16:creationId xmlns:a16="http://schemas.microsoft.com/office/drawing/2014/main" id="{96B59920-442B-9259-AC16-B5A7E929A8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554913"/>
            <a:ext cx="3784600" cy="3136900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D543DC6E-E8E8-A6A9-3651-3990E79121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20734" y="2618333"/>
            <a:ext cx="4940300" cy="4381500"/>
          </a:xfrm>
          <a:prstGeom prst="rect">
            <a:avLst/>
          </a:prstGeom>
          <a:solidFill>
            <a:srgbClr val="FFCD00"/>
          </a:solidFill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BF2EF394-7F1E-3138-DB82-DA41A6C31A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9515" y="-13464"/>
            <a:ext cx="2628900" cy="2628900"/>
          </a:xfrm>
          <a:prstGeom prst="rect">
            <a:avLst/>
          </a:prstGeom>
          <a:solidFill>
            <a:srgbClr val="FFCD00"/>
          </a:solidFill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266926D6-DAA1-2EFC-CC53-2B3770603F7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2801" y="235231"/>
            <a:ext cx="2197100" cy="2197100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E21833FC-2927-BD30-84CA-6C67F93E1857}"/>
              </a:ext>
            </a:extLst>
          </p:cNvPr>
          <p:cNvSpPr txBox="1"/>
          <p:nvPr userDrawn="1"/>
        </p:nvSpPr>
        <p:spPr>
          <a:xfrm>
            <a:off x="2894723" y="1573715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ACTIVITÉ DE L’ENTREPRISE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54E6387C-BCD3-F614-F3AF-12AD22011509}"/>
              </a:ext>
            </a:extLst>
          </p:cNvPr>
          <p:cNvSpPr txBox="1"/>
          <p:nvPr userDrawn="1"/>
        </p:nvSpPr>
        <p:spPr>
          <a:xfrm>
            <a:off x="4182687" y="1076217"/>
            <a:ext cx="3062717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40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DESCRIPTION DU PROJET</a:t>
            </a:r>
          </a:p>
        </p:txBody>
      </p:sp>
      <p:pic>
        <p:nvPicPr>
          <p:cNvPr id="39" name="Image 38" descr="Une image contenant texte, vaisselle, assiette&#10;&#10;Description générée automatiquement">
            <a:extLst>
              <a:ext uri="{FF2B5EF4-FFF2-40B4-BE49-F238E27FC236}">
                <a16:creationId xmlns:a16="http://schemas.microsoft.com/office/drawing/2014/main" id="{BE525942-FE22-90F0-8C61-B12220C20B9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47455" y="10044764"/>
            <a:ext cx="1406285" cy="414196"/>
          </a:xfrm>
          <a:prstGeom prst="rect">
            <a:avLst/>
          </a:prstGeom>
        </p:spPr>
      </p:pic>
      <p:pic>
        <p:nvPicPr>
          <p:cNvPr id="41" name="Image 40" descr="Une image contenant logo&#10;&#10;Description générée automatiquement">
            <a:extLst>
              <a:ext uri="{FF2B5EF4-FFF2-40B4-BE49-F238E27FC236}">
                <a16:creationId xmlns:a16="http://schemas.microsoft.com/office/drawing/2014/main" id="{AC961F28-9ADA-A51B-FA24-2EC3D431A24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92950" y="176987"/>
            <a:ext cx="855588" cy="839645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FC0789C3-8B7D-CAD7-ABB5-341F48423A8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2801" y="2777073"/>
            <a:ext cx="114300" cy="101600"/>
          </a:xfrm>
          <a:prstGeom prst="rect">
            <a:avLst/>
          </a:prstGeom>
        </p:spPr>
      </p:pic>
      <p:sp>
        <p:nvSpPr>
          <p:cNvPr id="56" name="Espace réservé du texte 55">
            <a:extLst>
              <a:ext uri="{FF2B5EF4-FFF2-40B4-BE49-F238E27FC236}">
                <a16:creationId xmlns:a16="http://schemas.microsoft.com/office/drawing/2014/main" id="{E23EF3A8-3FA8-E70F-FE31-3E371D2020D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5109" y="914980"/>
            <a:ext cx="1619653" cy="404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4B3C3C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fr-FR" dirty="0"/>
              <a:t>NOM PROJET</a:t>
            </a:r>
          </a:p>
        </p:txBody>
      </p:sp>
      <p:sp>
        <p:nvSpPr>
          <p:cNvPr id="58" name="Espace réservé du texte 18">
            <a:extLst>
              <a:ext uri="{FF2B5EF4-FFF2-40B4-BE49-F238E27FC236}">
                <a16:creationId xmlns:a16="http://schemas.microsoft.com/office/drawing/2014/main" id="{8C4D7DDD-5266-D388-CB13-561BE10FB5A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82687" y="1358824"/>
            <a:ext cx="3074763" cy="256753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8 mots maximum</a:t>
            </a:r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48365BE9-802B-973C-B309-07141E31F513}"/>
              </a:ext>
            </a:extLst>
          </p:cNvPr>
          <p:cNvSpPr/>
          <p:nvPr userDrawn="1"/>
        </p:nvSpPr>
        <p:spPr>
          <a:xfrm>
            <a:off x="4182828" y="1201759"/>
            <a:ext cx="53254" cy="53254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A2262F18-DD1D-4A96-4307-4C0389195703}"/>
              </a:ext>
            </a:extLst>
          </p:cNvPr>
          <p:cNvSpPr/>
          <p:nvPr userDrawn="1"/>
        </p:nvSpPr>
        <p:spPr>
          <a:xfrm>
            <a:off x="2903536" y="1698147"/>
            <a:ext cx="53254" cy="53254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space réservé du texte 18">
            <a:extLst>
              <a:ext uri="{FF2B5EF4-FFF2-40B4-BE49-F238E27FC236}">
                <a16:creationId xmlns:a16="http://schemas.microsoft.com/office/drawing/2014/main" id="{DBDA3C53-1D47-9A28-14C8-BD9C66AFDA2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921693" y="1885162"/>
            <a:ext cx="4335758" cy="646440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50 mots maximum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DD127D3C-134B-B7E2-E593-FAC7DC03300E}"/>
              </a:ext>
            </a:extLst>
          </p:cNvPr>
          <p:cNvSpPr txBox="1"/>
          <p:nvPr userDrawn="1"/>
        </p:nvSpPr>
        <p:spPr>
          <a:xfrm>
            <a:off x="246308" y="2703045"/>
            <a:ext cx="950699" cy="2616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COMMUNE</a:t>
            </a:r>
          </a:p>
        </p:txBody>
      </p:sp>
      <p:sp>
        <p:nvSpPr>
          <p:cNvPr id="63" name="Espace réservé du texte 18">
            <a:extLst>
              <a:ext uri="{FF2B5EF4-FFF2-40B4-BE49-F238E27FC236}">
                <a16:creationId xmlns:a16="http://schemas.microsoft.com/office/drawing/2014/main" id="{1F6DD852-6F12-3468-C9FB-564BF79021A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1380" y="2735562"/>
            <a:ext cx="149474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64" name="Image 63">
            <a:extLst>
              <a:ext uri="{FF2B5EF4-FFF2-40B4-BE49-F238E27FC236}">
                <a16:creationId xmlns:a16="http://schemas.microsoft.com/office/drawing/2014/main" id="{F379769B-F23B-D0FE-CAE6-0736FBF4845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2801" y="2997967"/>
            <a:ext cx="114300" cy="101600"/>
          </a:xfrm>
          <a:prstGeom prst="rect">
            <a:avLst/>
          </a:prstGeom>
        </p:spPr>
      </p:pic>
      <p:sp>
        <p:nvSpPr>
          <p:cNvPr id="65" name="ZoneTexte 64">
            <a:extLst>
              <a:ext uri="{FF2B5EF4-FFF2-40B4-BE49-F238E27FC236}">
                <a16:creationId xmlns:a16="http://schemas.microsoft.com/office/drawing/2014/main" id="{27E9B638-9CB1-A9BF-97D4-054F8D54E292}"/>
              </a:ext>
            </a:extLst>
          </p:cNvPr>
          <p:cNvSpPr txBox="1"/>
          <p:nvPr userDrawn="1"/>
        </p:nvSpPr>
        <p:spPr>
          <a:xfrm>
            <a:off x="237376" y="2923939"/>
            <a:ext cx="950699" cy="2616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DÉPARTEMENT</a:t>
            </a:r>
          </a:p>
        </p:txBody>
      </p:sp>
      <p:sp>
        <p:nvSpPr>
          <p:cNvPr id="66" name="Espace réservé du texte 18">
            <a:extLst>
              <a:ext uri="{FF2B5EF4-FFF2-40B4-BE49-F238E27FC236}">
                <a16:creationId xmlns:a16="http://schemas.microsoft.com/office/drawing/2014/main" id="{53CC65C0-89C3-2291-0A8D-7536F97E6C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113674" y="2961593"/>
            <a:ext cx="1302448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B15232E8-E419-FDA3-41CA-88FFFDC2A77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2801" y="3234273"/>
            <a:ext cx="114300" cy="101600"/>
          </a:xfrm>
          <a:prstGeom prst="rect">
            <a:avLst/>
          </a:prstGeom>
        </p:spPr>
      </p:pic>
      <p:sp>
        <p:nvSpPr>
          <p:cNvPr id="68" name="ZoneTexte 67">
            <a:extLst>
              <a:ext uri="{FF2B5EF4-FFF2-40B4-BE49-F238E27FC236}">
                <a16:creationId xmlns:a16="http://schemas.microsoft.com/office/drawing/2014/main" id="{DC2298D7-CBC1-2E51-A56E-A6E953228F9C}"/>
              </a:ext>
            </a:extLst>
          </p:cNvPr>
          <p:cNvSpPr txBox="1"/>
          <p:nvPr userDrawn="1"/>
        </p:nvSpPr>
        <p:spPr>
          <a:xfrm>
            <a:off x="237376" y="3160245"/>
            <a:ext cx="950699" cy="2616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RÉGION</a:t>
            </a:r>
          </a:p>
        </p:txBody>
      </p:sp>
      <p:sp>
        <p:nvSpPr>
          <p:cNvPr id="69" name="Espace réservé du texte 18">
            <a:extLst>
              <a:ext uri="{FF2B5EF4-FFF2-40B4-BE49-F238E27FC236}">
                <a16:creationId xmlns:a16="http://schemas.microsoft.com/office/drawing/2014/main" id="{79B4ABB5-044F-6341-171C-6E257DFBD95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43805" y="3192762"/>
            <a:ext cx="1672316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D63AFC82-F12C-DF71-C7EE-942E6192238F}"/>
              </a:ext>
            </a:extLst>
          </p:cNvPr>
          <p:cNvCxnSpPr/>
          <p:nvPr userDrawn="1"/>
        </p:nvCxnSpPr>
        <p:spPr>
          <a:xfrm>
            <a:off x="170541" y="3503488"/>
            <a:ext cx="2328949" cy="0"/>
          </a:xfrm>
          <a:prstGeom prst="line">
            <a:avLst/>
          </a:prstGeom>
          <a:ln w="12700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Image 71">
            <a:extLst>
              <a:ext uri="{FF2B5EF4-FFF2-40B4-BE49-F238E27FC236}">
                <a16:creationId xmlns:a16="http://schemas.microsoft.com/office/drawing/2014/main" id="{18343BC3-975C-EC5B-078F-61144318344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25779" y="4329431"/>
            <a:ext cx="2067560" cy="1634490"/>
          </a:xfrm>
          <a:prstGeom prst="rect">
            <a:avLst/>
          </a:prstGeom>
        </p:spPr>
      </p:pic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7B7B283B-7E5D-CD2F-BDBD-4754E8764F9C}"/>
              </a:ext>
            </a:extLst>
          </p:cNvPr>
          <p:cNvCxnSpPr/>
          <p:nvPr userDrawn="1"/>
        </p:nvCxnSpPr>
        <p:spPr>
          <a:xfrm>
            <a:off x="170541" y="6999833"/>
            <a:ext cx="2328949" cy="0"/>
          </a:xfrm>
          <a:prstGeom prst="line">
            <a:avLst/>
          </a:prstGeom>
          <a:ln w="12700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>
            <a:extLst>
              <a:ext uri="{FF2B5EF4-FFF2-40B4-BE49-F238E27FC236}">
                <a16:creationId xmlns:a16="http://schemas.microsoft.com/office/drawing/2014/main" id="{40CB21EA-EEF0-C75C-792E-0D89958595D3}"/>
              </a:ext>
            </a:extLst>
          </p:cNvPr>
          <p:cNvSpPr/>
          <p:nvPr userDrawn="1"/>
        </p:nvSpPr>
        <p:spPr>
          <a:xfrm>
            <a:off x="184151" y="7159752"/>
            <a:ext cx="2311528" cy="2761488"/>
          </a:xfrm>
          <a:prstGeom prst="rect">
            <a:avLst/>
          </a:prstGeom>
          <a:solidFill>
            <a:schemeClr val="bg1"/>
          </a:solidFill>
          <a:ln>
            <a:solidFill>
              <a:srgbClr val="FFC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5B4823A-6E2F-264D-29E5-28F036F06B4A}"/>
              </a:ext>
            </a:extLst>
          </p:cNvPr>
          <p:cNvSpPr/>
          <p:nvPr userDrawn="1"/>
        </p:nvSpPr>
        <p:spPr>
          <a:xfrm>
            <a:off x="2625598" y="7159752"/>
            <a:ext cx="4749925" cy="2761488"/>
          </a:xfrm>
          <a:prstGeom prst="rect">
            <a:avLst/>
          </a:prstGeom>
          <a:solidFill>
            <a:schemeClr val="bg1"/>
          </a:solidFill>
          <a:ln>
            <a:solidFill>
              <a:srgbClr val="FFC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space réservé pour une image  16">
            <a:extLst>
              <a:ext uri="{FF2B5EF4-FFF2-40B4-BE49-F238E27FC236}">
                <a16:creationId xmlns:a16="http://schemas.microsoft.com/office/drawing/2014/main" id="{C6AE151F-3F5F-6FDB-0F40-4CA1C7BB5B3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732668" y="7260251"/>
            <a:ext cx="4524783" cy="25550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Helvetica" pitchFamily="2" charset="0"/>
              </a:defRPr>
            </a:lvl1pPr>
          </a:lstStyle>
          <a:p>
            <a:r>
              <a:rPr lang="fr-FR" dirty="0"/>
              <a:t>Insérez l’image de votre projet (.jpg)</a:t>
            </a:r>
          </a:p>
        </p:txBody>
      </p:sp>
      <p:pic>
        <p:nvPicPr>
          <p:cNvPr id="81" name="Image 80">
            <a:extLst>
              <a:ext uri="{FF2B5EF4-FFF2-40B4-BE49-F238E27FC236}">
                <a16:creationId xmlns:a16="http://schemas.microsoft.com/office/drawing/2014/main" id="{081A3C90-AB39-9806-280C-350517B89BC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7325770"/>
            <a:ext cx="103909" cy="92364"/>
          </a:xfrm>
          <a:prstGeom prst="rect">
            <a:avLst/>
          </a:prstGeom>
        </p:spPr>
      </p:pic>
      <p:sp>
        <p:nvSpPr>
          <p:cNvPr id="82" name="ZoneTexte 81">
            <a:extLst>
              <a:ext uri="{FF2B5EF4-FFF2-40B4-BE49-F238E27FC236}">
                <a16:creationId xmlns:a16="http://schemas.microsoft.com/office/drawing/2014/main" id="{65DD5654-1B12-E8C7-D227-B2F945910C92}"/>
              </a:ext>
            </a:extLst>
          </p:cNvPr>
          <p:cNvSpPr txBox="1"/>
          <p:nvPr userDrawn="1"/>
        </p:nvSpPr>
        <p:spPr>
          <a:xfrm>
            <a:off x="343871" y="7247124"/>
            <a:ext cx="1561074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DURÉE DU PROJET</a:t>
            </a:r>
          </a:p>
        </p:txBody>
      </p:sp>
      <p:sp>
        <p:nvSpPr>
          <p:cNvPr id="83" name="Espace réservé du texte 18">
            <a:extLst>
              <a:ext uri="{FF2B5EF4-FFF2-40B4-BE49-F238E27FC236}">
                <a16:creationId xmlns:a16="http://schemas.microsoft.com/office/drawing/2014/main" id="{C4BA47BD-9EA1-53F7-C37D-C3B09396349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8880" y="7418087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91" name="Image 90">
            <a:extLst>
              <a:ext uri="{FF2B5EF4-FFF2-40B4-BE49-F238E27FC236}">
                <a16:creationId xmlns:a16="http://schemas.microsoft.com/office/drawing/2014/main" id="{3F3ADF7D-BE83-2D6F-555A-0B37763B157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7646857"/>
            <a:ext cx="103909" cy="92364"/>
          </a:xfrm>
          <a:prstGeom prst="rect">
            <a:avLst/>
          </a:prstGeom>
        </p:spPr>
      </p:pic>
      <p:sp>
        <p:nvSpPr>
          <p:cNvPr id="92" name="ZoneTexte 91">
            <a:extLst>
              <a:ext uri="{FF2B5EF4-FFF2-40B4-BE49-F238E27FC236}">
                <a16:creationId xmlns:a16="http://schemas.microsoft.com/office/drawing/2014/main" id="{C5284D5B-EF4B-D60F-939E-AD3F222BB358}"/>
              </a:ext>
            </a:extLst>
          </p:cNvPr>
          <p:cNvSpPr txBox="1"/>
          <p:nvPr userDrawn="1"/>
        </p:nvSpPr>
        <p:spPr>
          <a:xfrm>
            <a:off x="343871" y="7568211"/>
            <a:ext cx="2206002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MONTANT TOTAL DU PROJET</a:t>
            </a:r>
          </a:p>
        </p:txBody>
      </p:sp>
      <p:sp>
        <p:nvSpPr>
          <p:cNvPr id="93" name="Espace réservé du texte 18">
            <a:extLst>
              <a:ext uri="{FF2B5EF4-FFF2-40B4-BE49-F238E27FC236}">
                <a16:creationId xmlns:a16="http://schemas.microsoft.com/office/drawing/2014/main" id="{9D9B5AFE-2DB2-6F26-954E-126C1F6F9AE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48880" y="7739174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94" name="Image 93">
            <a:extLst>
              <a:ext uri="{FF2B5EF4-FFF2-40B4-BE49-F238E27FC236}">
                <a16:creationId xmlns:a16="http://schemas.microsoft.com/office/drawing/2014/main" id="{193DF6FE-18F0-E312-E10C-71F914787A7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7974924"/>
            <a:ext cx="103909" cy="92364"/>
          </a:xfrm>
          <a:prstGeom prst="rect">
            <a:avLst/>
          </a:prstGeom>
        </p:spPr>
      </p:pic>
      <p:sp>
        <p:nvSpPr>
          <p:cNvPr id="95" name="ZoneTexte 94">
            <a:extLst>
              <a:ext uri="{FF2B5EF4-FFF2-40B4-BE49-F238E27FC236}">
                <a16:creationId xmlns:a16="http://schemas.microsoft.com/office/drawing/2014/main" id="{E87305F8-AD63-AD0E-8019-68DDEC96D9A2}"/>
              </a:ext>
            </a:extLst>
          </p:cNvPr>
          <p:cNvSpPr txBox="1"/>
          <p:nvPr userDrawn="1"/>
        </p:nvSpPr>
        <p:spPr>
          <a:xfrm>
            <a:off x="343871" y="7896278"/>
            <a:ext cx="1561074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MONTANT AIDE</a:t>
            </a:r>
          </a:p>
        </p:txBody>
      </p:sp>
      <p:sp>
        <p:nvSpPr>
          <p:cNvPr id="96" name="Espace réservé du texte 18">
            <a:extLst>
              <a:ext uri="{FF2B5EF4-FFF2-40B4-BE49-F238E27FC236}">
                <a16:creationId xmlns:a16="http://schemas.microsoft.com/office/drawing/2014/main" id="{9FBF3543-AF14-3B31-3902-DA50B5F53C5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8880" y="8067241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97" name="Image 96">
            <a:extLst>
              <a:ext uri="{FF2B5EF4-FFF2-40B4-BE49-F238E27FC236}">
                <a16:creationId xmlns:a16="http://schemas.microsoft.com/office/drawing/2014/main" id="{49BC1CC8-D2D4-5A11-091C-BB9A937B4D6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8289031"/>
            <a:ext cx="103909" cy="92364"/>
          </a:xfrm>
          <a:prstGeom prst="rect">
            <a:avLst/>
          </a:prstGeom>
        </p:spPr>
      </p:pic>
      <p:sp>
        <p:nvSpPr>
          <p:cNvPr id="98" name="ZoneTexte 97">
            <a:extLst>
              <a:ext uri="{FF2B5EF4-FFF2-40B4-BE49-F238E27FC236}">
                <a16:creationId xmlns:a16="http://schemas.microsoft.com/office/drawing/2014/main" id="{44D061C8-1C15-8C6E-EBE3-E93050E0DF56}"/>
              </a:ext>
            </a:extLst>
          </p:cNvPr>
          <p:cNvSpPr txBox="1"/>
          <p:nvPr userDrawn="1"/>
        </p:nvSpPr>
        <p:spPr>
          <a:xfrm>
            <a:off x="343871" y="8210385"/>
            <a:ext cx="1561074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FORME DE L’AIDE : SUB/AR.</a:t>
            </a:r>
          </a:p>
        </p:txBody>
      </p:sp>
      <p:sp>
        <p:nvSpPr>
          <p:cNvPr id="99" name="Espace réservé du texte 18">
            <a:extLst>
              <a:ext uri="{FF2B5EF4-FFF2-40B4-BE49-F238E27FC236}">
                <a16:creationId xmlns:a16="http://schemas.microsoft.com/office/drawing/2014/main" id="{4754ABC9-2F5E-6080-7550-E5AA795E20A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8880" y="8381348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100" name="Image 99">
            <a:extLst>
              <a:ext uri="{FF2B5EF4-FFF2-40B4-BE49-F238E27FC236}">
                <a16:creationId xmlns:a16="http://schemas.microsoft.com/office/drawing/2014/main" id="{44E2056F-D038-AF69-D574-E107C0E227F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8617098"/>
            <a:ext cx="103909" cy="92364"/>
          </a:xfrm>
          <a:prstGeom prst="rect">
            <a:avLst/>
          </a:prstGeom>
        </p:spPr>
      </p:pic>
      <p:sp>
        <p:nvSpPr>
          <p:cNvPr id="101" name="ZoneTexte 100">
            <a:extLst>
              <a:ext uri="{FF2B5EF4-FFF2-40B4-BE49-F238E27FC236}">
                <a16:creationId xmlns:a16="http://schemas.microsoft.com/office/drawing/2014/main" id="{7426D9BE-C986-F023-407D-98B6BA806B8E}"/>
              </a:ext>
            </a:extLst>
          </p:cNvPr>
          <p:cNvSpPr txBox="1"/>
          <p:nvPr userDrawn="1"/>
        </p:nvSpPr>
        <p:spPr>
          <a:xfrm>
            <a:off x="343871" y="8538452"/>
            <a:ext cx="1561074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l’AAP DE DÉPÔT DU PROJET</a:t>
            </a:r>
          </a:p>
        </p:txBody>
      </p:sp>
      <p:sp>
        <p:nvSpPr>
          <p:cNvPr id="102" name="Espace réservé du texte 18">
            <a:extLst>
              <a:ext uri="{FF2B5EF4-FFF2-40B4-BE49-F238E27FC236}">
                <a16:creationId xmlns:a16="http://schemas.microsoft.com/office/drawing/2014/main" id="{3AB08FED-DE87-0575-2031-48794DF73D8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48880" y="8709415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sp>
        <p:nvSpPr>
          <p:cNvPr id="103" name="ZoneTexte 102">
            <a:extLst>
              <a:ext uri="{FF2B5EF4-FFF2-40B4-BE49-F238E27FC236}">
                <a16:creationId xmlns:a16="http://schemas.microsoft.com/office/drawing/2014/main" id="{5E105E24-069E-C76C-7749-C6B93E5E6938}"/>
              </a:ext>
            </a:extLst>
          </p:cNvPr>
          <p:cNvSpPr txBox="1"/>
          <p:nvPr userDrawn="1"/>
        </p:nvSpPr>
        <p:spPr>
          <a:xfrm>
            <a:off x="206592" y="8988427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rgbClr val="FFCD00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CONTACT PRESSE</a:t>
            </a:r>
          </a:p>
        </p:txBody>
      </p:sp>
      <p:sp>
        <p:nvSpPr>
          <p:cNvPr id="107" name="Espace réservé du texte 106">
            <a:extLst>
              <a:ext uri="{FF2B5EF4-FFF2-40B4-BE49-F238E27FC236}">
                <a16:creationId xmlns:a16="http://schemas.microsoft.com/office/drawing/2014/main" id="{2B811F5D-8D2A-79FF-A1ED-855DB45ABF2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620734" y="9998090"/>
            <a:ext cx="4754789" cy="22383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900" b="0" i="1">
                <a:solidFill>
                  <a:srgbClr val="786E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Précisez la légende et les crédits de l’illustration 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id="{3DF079E1-1584-1FC1-8CFC-920605F6881D}"/>
              </a:ext>
            </a:extLst>
          </p:cNvPr>
          <p:cNvSpPr txBox="1"/>
          <p:nvPr userDrawn="1"/>
        </p:nvSpPr>
        <p:spPr>
          <a:xfrm>
            <a:off x="2894723" y="2718460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OBJECTIFS DU PROJET </a:t>
            </a:r>
          </a:p>
        </p:txBody>
      </p:sp>
      <p:sp>
        <p:nvSpPr>
          <p:cNvPr id="111" name="Ellipse 110">
            <a:extLst>
              <a:ext uri="{FF2B5EF4-FFF2-40B4-BE49-F238E27FC236}">
                <a16:creationId xmlns:a16="http://schemas.microsoft.com/office/drawing/2014/main" id="{0A0FB1A8-717B-0358-6491-9989D2A4AE17}"/>
              </a:ext>
            </a:extLst>
          </p:cNvPr>
          <p:cNvSpPr/>
          <p:nvPr userDrawn="1"/>
        </p:nvSpPr>
        <p:spPr>
          <a:xfrm>
            <a:off x="2903536" y="2842892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2" name="Espace réservé du texte 18">
            <a:extLst>
              <a:ext uri="{FF2B5EF4-FFF2-40B4-BE49-F238E27FC236}">
                <a16:creationId xmlns:a16="http://schemas.microsoft.com/office/drawing/2014/main" id="{D2A1ED22-6BD2-3AF2-0746-181EC8677FA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921693" y="3029907"/>
            <a:ext cx="4335758" cy="2180918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100 mots maximum</a:t>
            </a:r>
          </a:p>
        </p:txBody>
      </p:sp>
      <p:sp>
        <p:nvSpPr>
          <p:cNvPr id="116" name="ZoneTexte 115">
            <a:extLst>
              <a:ext uri="{FF2B5EF4-FFF2-40B4-BE49-F238E27FC236}">
                <a16:creationId xmlns:a16="http://schemas.microsoft.com/office/drawing/2014/main" id="{5926DCFD-EFBE-20DF-EFC3-9F135ACD4C15}"/>
              </a:ext>
            </a:extLst>
          </p:cNvPr>
          <p:cNvSpPr txBox="1"/>
          <p:nvPr userDrawn="1"/>
        </p:nvSpPr>
        <p:spPr>
          <a:xfrm>
            <a:off x="2894723" y="5315077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DERNIÈRE ÉTAPE CLÉ VALIDÉE</a:t>
            </a:r>
          </a:p>
        </p:txBody>
      </p:sp>
      <p:sp>
        <p:nvSpPr>
          <p:cNvPr id="117" name="Ellipse 116">
            <a:extLst>
              <a:ext uri="{FF2B5EF4-FFF2-40B4-BE49-F238E27FC236}">
                <a16:creationId xmlns:a16="http://schemas.microsoft.com/office/drawing/2014/main" id="{22BBF3AA-91EF-564E-19FD-5FE8FBAC1FA2}"/>
              </a:ext>
            </a:extLst>
          </p:cNvPr>
          <p:cNvSpPr/>
          <p:nvPr userDrawn="1"/>
        </p:nvSpPr>
        <p:spPr>
          <a:xfrm>
            <a:off x="2903536" y="5439509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8" name="Image 117">
            <a:extLst>
              <a:ext uri="{FF2B5EF4-FFF2-40B4-BE49-F238E27FC236}">
                <a16:creationId xmlns:a16="http://schemas.microsoft.com/office/drawing/2014/main" id="{BCF81809-D0D9-4169-FED0-AFE9A17B7F65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05614" y="5390041"/>
            <a:ext cx="1790700" cy="152400"/>
          </a:xfrm>
          <a:prstGeom prst="rect">
            <a:avLst/>
          </a:prstGeom>
        </p:spPr>
      </p:pic>
      <p:sp>
        <p:nvSpPr>
          <p:cNvPr id="120" name="ZoneTexte 119">
            <a:extLst>
              <a:ext uri="{FF2B5EF4-FFF2-40B4-BE49-F238E27FC236}">
                <a16:creationId xmlns:a16="http://schemas.microsoft.com/office/drawing/2014/main" id="{FE09E794-2754-7C4B-F0B4-10222A2EAA57}"/>
              </a:ext>
            </a:extLst>
          </p:cNvPr>
          <p:cNvSpPr txBox="1"/>
          <p:nvPr userDrawn="1"/>
        </p:nvSpPr>
        <p:spPr>
          <a:xfrm>
            <a:off x="2894723" y="5601264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PRINCIPAUX RÉSULTATS À DATE</a:t>
            </a:r>
          </a:p>
        </p:txBody>
      </p:sp>
      <p:sp>
        <p:nvSpPr>
          <p:cNvPr id="121" name="Ellipse 120">
            <a:extLst>
              <a:ext uri="{FF2B5EF4-FFF2-40B4-BE49-F238E27FC236}">
                <a16:creationId xmlns:a16="http://schemas.microsoft.com/office/drawing/2014/main" id="{37DD67B4-5484-1F41-CB10-E2C24EA51D88}"/>
              </a:ext>
            </a:extLst>
          </p:cNvPr>
          <p:cNvSpPr/>
          <p:nvPr userDrawn="1"/>
        </p:nvSpPr>
        <p:spPr>
          <a:xfrm>
            <a:off x="2903536" y="5725696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2" name="Espace réservé du texte 18">
            <a:extLst>
              <a:ext uri="{FF2B5EF4-FFF2-40B4-BE49-F238E27FC236}">
                <a16:creationId xmlns:a16="http://schemas.microsoft.com/office/drawing/2014/main" id="{A415D099-C602-89BC-8BBE-806BC6954E3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921693" y="5912711"/>
            <a:ext cx="4335758" cy="646440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50 mots maximum</a:t>
            </a:r>
          </a:p>
        </p:txBody>
      </p:sp>
      <p:sp>
        <p:nvSpPr>
          <p:cNvPr id="123" name="ZoneTexte 122">
            <a:extLst>
              <a:ext uri="{FF2B5EF4-FFF2-40B4-BE49-F238E27FC236}">
                <a16:creationId xmlns:a16="http://schemas.microsoft.com/office/drawing/2014/main" id="{A104960E-ED5B-74AF-5B34-59C15544D56B}"/>
              </a:ext>
            </a:extLst>
          </p:cNvPr>
          <p:cNvSpPr txBox="1"/>
          <p:nvPr userDrawn="1"/>
        </p:nvSpPr>
        <p:spPr>
          <a:xfrm>
            <a:off x="2894723" y="6599425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MONTANT TOTAL VERSÉ À DATE</a:t>
            </a:r>
          </a:p>
        </p:txBody>
      </p:sp>
      <p:sp>
        <p:nvSpPr>
          <p:cNvPr id="124" name="Ellipse 123">
            <a:extLst>
              <a:ext uri="{FF2B5EF4-FFF2-40B4-BE49-F238E27FC236}">
                <a16:creationId xmlns:a16="http://schemas.microsoft.com/office/drawing/2014/main" id="{0212E625-6E15-0ADA-E649-EBB59DEBDB0A}"/>
              </a:ext>
            </a:extLst>
          </p:cNvPr>
          <p:cNvSpPr/>
          <p:nvPr userDrawn="1"/>
        </p:nvSpPr>
        <p:spPr>
          <a:xfrm>
            <a:off x="2903536" y="6723857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5" name="Image 124">
            <a:extLst>
              <a:ext uri="{FF2B5EF4-FFF2-40B4-BE49-F238E27FC236}">
                <a16:creationId xmlns:a16="http://schemas.microsoft.com/office/drawing/2014/main" id="{036D3869-AABE-3CCF-2B18-FD697EFC639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103334" y="6674389"/>
            <a:ext cx="1790700" cy="152400"/>
          </a:xfrm>
          <a:prstGeom prst="rect">
            <a:avLst/>
          </a:prstGeom>
        </p:spPr>
      </p:pic>
      <p:sp>
        <p:nvSpPr>
          <p:cNvPr id="127" name="Espace réservé du texte 106">
            <a:extLst>
              <a:ext uri="{FF2B5EF4-FFF2-40B4-BE49-F238E27FC236}">
                <a16:creationId xmlns:a16="http://schemas.microsoft.com/office/drawing/2014/main" id="{FC242F8B-CF54-BA75-8892-C39A785B64C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194665" y="6642252"/>
            <a:ext cx="961659" cy="2238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900" b="0" i="0">
                <a:solidFill>
                  <a:srgbClr val="786E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 err="1"/>
              <a:t>Xxxxxxxx</a:t>
            </a:r>
            <a:r>
              <a:rPr lang="fr-FR" dirty="0"/>
              <a:t> €</a:t>
            </a:r>
          </a:p>
        </p:txBody>
      </p:sp>
      <p:sp>
        <p:nvSpPr>
          <p:cNvPr id="128" name="Espace réservé du texte 106">
            <a:extLst>
              <a:ext uri="{FF2B5EF4-FFF2-40B4-BE49-F238E27FC236}">
                <a16:creationId xmlns:a16="http://schemas.microsoft.com/office/drawing/2014/main" id="{B73A0131-5360-D54A-4221-FE27DE55C49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089572" y="5358699"/>
            <a:ext cx="1684907" cy="2238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900" b="0" i="0">
                <a:solidFill>
                  <a:srgbClr val="786E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EC1 en date du xx/</a:t>
            </a:r>
            <a:r>
              <a:rPr lang="fr-FR" dirty="0" err="1"/>
              <a:t>yy</a:t>
            </a:r>
            <a:r>
              <a:rPr lang="fr-FR" dirty="0"/>
              <a:t>/zzzz €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5BB68BF-3FE2-A5DA-147B-DD469EAFDC7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9318555"/>
            <a:ext cx="103909" cy="92364"/>
          </a:xfrm>
          <a:prstGeom prst="rect">
            <a:avLst/>
          </a:prstGeom>
        </p:spPr>
      </p:pic>
      <p:sp>
        <p:nvSpPr>
          <p:cNvPr id="3" name="Espace réservé du texte 18">
            <a:extLst>
              <a:ext uri="{FF2B5EF4-FFF2-40B4-BE49-F238E27FC236}">
                <a16:creationId xmlns:a16="http://schemas.microsoft.com/office/drawing/2014/main" id="{A72341F2-17EB-2414-D1D5-7E4F367C3658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348880" y="9248034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 &amp; Prénom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C89F746-2F99-266F-3F6B-1C06AA3646B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9506445"/>
            <a:ext cx="103909" cy="92364"/>
          </a:xfrm>
          <a:prstGeom prst="rect">
            <a:avLst/>
          </a:prstGeom>
        </p:spPr>
      </p:pic>
      <p:sp>
        <p:nvSpPr>
          <p:cNvPr id="5" name="Espace réservé du texte 18">
            <a:extLst>
              <a:ext uri="{FF2B5EF4-FFF2-40B4-BE49-F238E27FC236}">
                <a16:creationId xmlns:a16="http://schemas.microsoft.com/office/drawing/2014/main" id="{891683BD-8157-B2F5-C886-B10F399F100B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348880" y="9435924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Téléphone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E7288C9-8E78-96BA-F208-A1A9C18AB72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9700599"/>
            <a:ext cx="103909" cy="92364"/>
          </a:xfrm>
          <a:prstGeom prst="rect">
            <a:avLst/>
          </a:prstGeom>
        </p:spPr>
      </p:pic>
      <p:sp>
        <p:nvSpPr>
          <p:cNvPr id="7" name="Espace réservé du texte 18">
            <a:extLst>
              <a:ext uri="{FF2B5EF4-FFF2-40B4-BE49-F238E27FC236}">
                <a16:creationId xmlns:a16="http://schemas.microsoft.com/office/drawing/2014/main" id="{9CAE5069-D0CD-4B93-0CC0-FA363694B5C5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48880" y="9630078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E-mail du contact</a:t>
            </a:r>
          </a:p>
        </p:txBody>
      </p:sp>
      <p:sp>
        <p:nvSpPr>
          <p:cNvPr id="8" name="Espace réservé pour une image  36">
            <a:extLst>
              <a:ext uri="{FF2B5EF4-FFF2-40B4-BE49-F238E27FC236}">
                <a16:creationId xmlns:a16="http://schemas.microsoft.com/office/drawing/2014/main" id="{CACA3042-F242-4343-6B3F-C4BC63757926}"/>
              </a:ext>
            </a:extLst>
          </p:cNvPr>
          <p:cNvSpPr>
            <a:spLocks noGrp="1"/>
          </p:cNvSpPr>
          <p:nvPr>
            <p:ph type="pic" sz="quarter" idx="73" hasCustomPrompt="1"/>
          </p:nvPr>
        </p:nvSpPr>
        <p:spPr>
          <a:xfrm>
            <a:off x="2894723" y="974769"/>
            <a:ext cx="1194624" cy="6041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 porteuse du projet</a:t>
            </a:r>
            <a:endParaRPr lang="fr-FR" dirty="0"/>
          </a:p>
        </p:txBody>
      </p:sp>
      <p:sp>
        <p:nvSpPr>
          <p:cNvPr id="9" name="Espace réservé du texte 55">
            <a:extLst>
              <a:ext uri="{FF2B5EF4-FFF2-40B4-BE49-F238E27FC236}">
                <a16:creationId xmlns:a16="http://schemas.microsoft.com/office/drawing/2014/main" id="{75A9443E-682C-426D-ECCD-80490916B9E8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85109" y="1551474"/>
            <a:ext cx="1619653" cy="4048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7D7167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fr-FR" dirty="0"/>
              <a:t>NOM ENTREPRISE</a:t>
            </a:r>
          </a:p>
        </p:txBody>
      </p:sp>
    </p:spTree>
    <p:extLst>
      <p:ext uri="{BB962C8B-B14F-4D97-AF65-F5344CB8AC3E}">
        <p14:creationId xmlns:p14="http://schemas.microsoft.com/office/powerpoint/2010/main" val="426128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08C788D4-1EFE-2D1C-076E-C02E03C9DE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09688" y="3154363"/>
            <a:ext cx="4940300" cy="4381500"/>
          </a:xfrm>
          <a:prstGeom prst="rect">
            <a:avLst/>
          </a:prstGeom>
          <a:solidFill>
            <a:srgbClr val="FFCD00"/>
          </a:solidFill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822BCAFB-927D-0FDF-F205-026B056B92C8}"/>
              </a:ext>
            </a:extLst>
          </p:cNvPr>
          <p:cNvSpPr txBox="1"/>
          <p:nvPr userDrawn="1"/>
        </p:nvSpPr>
        <p:spPr>
          <a:xfrm>
            <a:off x="1433947" y="3307507"/>
            <a:ext cx="4667596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0" i="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Consignes sur la forme </a:t>
            </a: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Chaque paragraphe doit être rédigé (pas d'énumération)</a:t>
            </a: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Veillez à soigner le style et à l'adapter à une audience large, grand public</a:t>
            </a:r>
          </a:p>
          <a:p>
            <a:endParaRPr lang="fr-FR" sz="1100" b="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Ne pas fournir de PDF mais le Powerpoint afin que nous puissions extraire les données brutes </a:t>
            </a:r>
          </a:p>
          <a:p>
            <a:endParaRPr lang="fr-FR" sz="1100" b="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Assurez-vous de ne pas divulguer des informations trop sensibles ou confidentielles (contrat non encore signé, brevet en cours de dépôt, etc.)</a:t>
            </a:r>
          </a:p>
          <a:p>
            <a:endParaRPr lang="fr-FR" sz="1100" b="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En déposant cette fiche résumée, vous accordez à Bpifrance et à l’Etat le droit de la diffuser, y compris avec les images, dans le cadre de la communication sur le projet ou l’appel à projets.</a:t>
            </a:r>
          </a:p>
        </p:txBody>
      </p:sp>
    </p:spTree>
    <p:extLst>
      <p:ext uri="{BB962C8B-B14F-4D97-AF65-F5344CB8AC3E}">
        <p14:creationId xmlns:p14="http://schemas.microsoft.com/office/powerpoint/2010/main" val="1870845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137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367" userDrawn="1">
          <p15:clr>
            <a:srgbClr val="F26B43"/>
          </p15:clr>
        </p15:guide>
        <p15:guide id="2" pos="238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1_A011ADAA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7DBD9D88-A6A6-CE71-E7A6-CB2F73420CA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algn="ctr">
              <a:spcBef>
                <a:spcPts val="227"/>
              </a:spcBef>
            </a:pPr>
            <a:endParaRPr lang="fr-FR" dirty="0"/>
          </a:p>
        </p:txBody>
      </p:sp>
      <p:sp>
        <p:nvSpPr>
          <p:cNvPr id="72" name="Espace réservé du texte 71">
            <a:extLst>
              <a:ext uri="{FF2B5EF4-FFF2-40B4-BE49-F238E27FC236}">
                <a16:creationId xmlns:a16="http://schemas.microsoft.com/office/drawing/2014/main" id="{51C2917F-6461-0DD2-AAD7-FAFFAAE228A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73" name="Espace réservé du texte 72">
            <a:extLst>
              <a:ext uri="{FF2B5EF4-FFF2-40B4-BE49-F238E27FC236}">
                <a16:creationId xmlns:a16="http://schemas.microsoft.com/office/drawing/2014/main" id="{FA5C7E53-8B45-3986-557F-B6942181020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191C15D9-FC31-A23B-88E7-E977910EF20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75" name="Espace réservé du texte 74">
            <a:extLst>
              <a:ext uri="{FF2B5EF4-FFF2-40B4-BE49-F238E27FC236}">
                <a16:creationId xmlns:a16="http://schemas.microsoft.com/office/drawing/2014/main" id="{36CB00A6-23B2-791A-F8D5-A3BE2E5CEAC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76" name="Espace réservé du texte 75">
            <a:extLst>
              <a:ext uri="{FF2B5EF4-FFF2-40B4-BE49-F238E27FC236}">
                <a16:creationId xmlns:a16="http://schemas.microsoft.com/office/drawing/2014/main" id="{51CE0A43-17D6-2BB2-CE80-ECF919C7509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70" name="Espace réservé pour une image  69">
            <a:extLst>
              <a:ext uri="{FF2B5EF4-FFF2-40B4-BE49-F238E27FC236}">
                <a16:creationId xmlns:a16="http://schemas.microsoft.com/office/drawing/2014/main" id="{EE57E614-E9F3-55F9-7A99-68170C48D9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869ADD16-16E1-4FC5-C17F-842BB7EAD19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 dirty="0"/>
          </a:p>
        </p:txBody>
      </p:sp>
      <p:sp>
        <p:nvSpPr>
          <p:cNvPr id="78" name="Espace réservé du texte 77">
            <a:extLst>
              <a:ext uri="{FF2B5EF4-FFF2-40B4-BE49-F238E27FC236}">
                <a16:creationId xmlns:a16="http://schemas.microsoft.com/office/drawing/2014/main" id="{BB5D3750-AA15-C0DB-C599-616BDF66DBE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 dirty="0"/>
          </a:p>
        </p:txBody>
      </p:sp>
      <p:sp>
        <p:nvSpPr>
          <p:cNvPr id="79" name="Espace réservé du texte 78">
            <a:extLst>
              <a:ext uri="{FF2B5EF4-FFF2-40B4-BE49-F238E27FC236}">
                <a16:creationId xmlns:a16="http://schemas.microsoft.com/office/drawing/2014/main" id="{FB0E3EAF-C088-8F76-45C7-05C5D698775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6954F5BF-5CF9-EE15-FBAA-6CD0A8929FEF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81" name="Espace réservé du texte 80">
            <a:extLst>
              <a:ext uri="{FF2B5EF4-FFF2-40B4-BE49-F238E27FC236}">
                <a16:creationId xmlns:a16="http://schemas.microsoft.com/office/drawing/2014/main" id="{9BBF619A-4A41-4F8D-CFB0-14713DEF679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82" name="Espace réservé du texte 81">
            <a:extLst>
              <a:ext uri="{FF2B5EF4-FFF2-40B4-BE49-F238E27FC236}">
                <a16:creationId xmlns:a16="http://schemas.microsoft.com/office/drawing/2014/main" id="{5E650FBC-9049-EE2F-1B9D-7F6FFF9EC0C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pPr>
              <a:spcBef>
                <a:spcPts val="227"/>
              </a:spcBef>
            </a:pPr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25CEA71A-7313-A84A-891F-1465674BD7C7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3CC90F06-AC94-0E6C-FE93-16DC07AF45E4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86" name="Espace réservé du texte 85">
            <a:extLst>
              <a:ext uri="{FF2B5EF4-FFF2-40B4-BE49-F238E27FC236}">
                <a16:creationId xmlns:a16="http://schemas.microsoft.com/office/drawing/2014/main" id="{60096708-83DA-F505-6CA8-AD3FAFD9C74D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pPr>
              <a:spcBef>
                <a:spcPts val="227"/>
              </a:spcBef>
            </a:pPr>
            <a:endParaRPr lang="fr-FR"/>
          </a:p>
        </p:txBody>
      </p:sp>
      <p:sp>
        <p:nvSpPr>
          <p:cNvPr id="87" name="Espace réservé du texte 86">
            <a:extLst>
              <a:ext uri="{FF2B5EF4-FFF2-40B4-BE49-F238E27FC236}">
                <a16:creationId xmlns:a16="http://schemas.microsoft.com/office/drawing/2014/main" id="{F20E5D77-4B3D-AD9F-E70F-A04AFA520C31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pPr>
              <a:spcBef>
                <a:spcPts val="227"/>
              </a:spcBef>
            </a:pPr>
            <a:endParaRPr lang="fr-FR" dirty="0"/>
          </a:p>
        </p:txBody>
      </p:sp>
      <p:sp>
        <p:nvSpPr>
          <p:cNvPr id="89" name="Espace réservé du texte 88">
            <a:extLst>
              <a:ext uri="{FF2B5EF4-FFF2-40B4-BE49-F238E27FC236}">
                <a16:creationId xmlns:a16="http://schemas.microsoft.com/office/drawing/2014/main" id="{FF1C0BA4-DA46-19BF-348C-5AE80BF54D63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90" name="Espace réservé du texte 89">
            <a:extLst>
              <a:ext uri="{FF2B5EF4-FFF2-40B4-BE49-F238E27FC236}">
                <a16:creationId xmlns:a16="http://schemas.microsoft.com/office/drawing/2014/main" id="{9F22C665-6B68-2557-8831-2DC2D8A43694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1913E05B-E6D2-097D-6C59-152660C86E04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92" name="Espace réservé pour une image  91">
            <a:extLst>
              <a:ext uri="{FF2B5EF4-FFF2-40B4-BE49-F238E27FC236}">
                <a16:creationId xmlns:a16="http://schemas.microsoft.com/office/drawing/2014/main" id="{D9F0B088-8A79-D9C4-1D4B-1060D9162EE3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E6316AA3-E346-742D-2B6D-7B11B55EFE8D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pPr>
              <a:spcBef>
                <a:spcPts val="227"/>
              </a:spcBef>
            </a:pPr>
            <a:endParaRPr lang="fr-FR" dirty="0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22D80C73-779A-8D34-3E1F-A26B8330C392}"/>
              </a:ext>
            </a:extLst>
          </p:cNvPr>
          <p:cNvSpPr/>
          <p:nvPr/>
        </p:nvSpPr>
        <p:spPr>
          <a:xfrm>
            <a:off x="2209045" y="4337781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227"/>
              </a:spcBef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551313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1829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/>
      <a:lstStyle>
        <a:defPPr algn="l">
          <a:defRPr sz="1200" b="0" dirty="0" smtClean="0">
            <a:solidFill>
              <a:srgbClr val="000000"/>
            </a:solidFill>
            <a:effectLst/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14128</TotalTime>
  <Words>0</Words>
  <Application>Microsoft Office PowerPoint</Application>
  <PresentationFormat>Personnalisé</PresentationFormat>
  <Paragraphs>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Impact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Pierrick BESSON</dc:creator>
  <cp:lastModifiedBy>Christian BRIAND</cp:lastModifiedBy>
  <cp:revision>11</cp:revision>
  <dcterms:created xsi:type="dcterms:W3CDTF">2023-03-20T14:18:01Z</dcterms:created>
  <dcterms:modified xsi:type="dcterms:W3CDTF">2023-10-11T20:20:43Z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6615553-48f4-466c-a66f-a3bb9a6459c5_Enabled">
    <vt:lpwstr>true</vt:lpwstr>
  </property>
  <property fmtid="{D5CDD505-2E9C-101B-9397-08002B2CF9AE}" pid="3" name="MSIP_Label_26615553-48f4-466c-a66f-a3bb9a6459c5_SetDate">
    <vt:lpwstr>2023-10-11T20:10:15Z</vt:lpwstr>
  </property>
  <property fmtid="{D5CDD505-2E9C-101B-9397-08002B2CF9AE}" pid="4" name="MSIP_Label_26615553-48f4-466c-a66f-a3bb9a6459c5_Method">
    <vt:lpwstr>Standard</vt:lpwstr>
  </property>
  <property fmtid="{D5CDD505-2E9C-101B-9397-08002B2CF9AE}" pid="5" name="MSIP_Label_26615553-48f4-466c-a66f-a3bb9a6459c5_Name">
    <vt:lpwstr>C1 - Interne</vt:lpwstr>
  </property>
  <property fmtid="{D5CDD505-2E9C-101B-9397-08002B2CF9AE}" pid="6" name="MSIP_Label_26615553-48f4-466c-a66f-a3bb9a6459c5_SiteId">
    <vt:lpwstr>1fbeb981-82a8-4cd1-8a51-a83806530676</vt:lpwstr>
  </property>
  <property fmtid="{D5CDD505-2E9C-101B-9397-08002B2CF9AE}" pid="7" name="MSIP_Label_26615553-48f4-466c-a66f-a3bb9a6459c5_ActionId">
    <vt:lpwstr>b7d107c8-46c5-4cf7-a2aa-59adadec78a1</vt:lpwstr>
  </property>
  <property fmtid="{D5CDD505-2E9C-101B-9397-08002B2CF9AE}" pid="8" name="MSIP_Label_26615553-48f4-466c-a66f-a3bb9a6459c5_ContentBits">
    <vt:lpwstr>0</vt:lpwstr>
  </property>
</Properties>
</file>