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modernComment_104_2BF7D75F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60" r:id="rId2"/>
    <p:sldId id="259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76CA59-D8DA-4DE6-F302-687073C573B3}" name="Christian BRIAND" initials="CB" userId="S::MA2224@bpifrance.fr::a44c8317-7f21-43db-ad7b-108c1670e16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7167"/>
    <a:srgbClr val="FECB00"/>
    <a:srgbClr val="FFCD00"/>
    <a:srgbClr val="786E64"/>
    <a:srgbClr val="4B3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5"/>
    <p:restoredTop sz="96327"/>
  </p:normalViewPr>
  <p:slideViewPr>
    <p:cSldViewPr snapToGrid="0">
      <p:cViewPr varScale="1">
        <p:scale>
          <a:sx n="79" d="100"/>
          <a:sy n="79" d="100"/>
        </p:scale>
        <p:origin x="3384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409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8/10/relationships/authors" Target="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omments/modernComment_104_2BF7D75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1D2AE3E-E868-4C95-B64B-4D19B17300E0}" authorId="{B676CA59-D8DA-4DE6-F302-687073C573B3}" created="2023-10-11T20:15:15.77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737662815" sldId="260"/>
      <ac:spMk id="6" creationId="{8FA59A32-BF7C-1D90-3AC2-FADFDFFF758E}"/>
    </ac:deMkLst>
    <p188:txBody>
      <a:bodyPr/>
      <a:lstStyle/>
      <a:p>
        <a:r>
          <a:rPr lang="fr-FR"/>
          <a:t>Concerne la vile, le département et la région d'exécution du chef de file</a:t>
        </a:r>
      </a:p>
    </p188:txBody>
  </p188:cm>
  <p188:cm id="{7B90770C-887D-4B05-944C-2B656FD9408A}" authorId="{B676CA59-D8DA-4DE6-F302-687073C573B3}" created="2023-10-11T20:15:56.209">
    <pc:sldMkLst xmlns:pc="http://schemas.microsoft.com/office/powerpoint/2013/main/command">
      <pc:docMk/>
      <pc:sldMk cId="737662815" sldId="260"/>
    </pc:sldMkLst>
    <p188:txBody>
      <a:bodyPr/>
      <a:lstStyle/>
      <a:p>
        <a:r>
          <a:rPr lang="fr-FR"/>
          <a:t>Positionner tous les partenaires par lieu d'exécution sur la carte de France</a:t>
        </a:r>
      </a:p>
    </p188:txBody>
  </p188:cm>
  <p188:cm id="{EDF18C0A-2D2F-4AB5-B89D-4D4DB28A7F2F}" authorId="{B676CA59-D8DA-4DE6-F302-687073C573B3}" created="2023-10-11T20:17:42.20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737662815" sldId="260"/>
      <ac:spMk id="10" creationId="{5DCC9BFC-B5FA-8BB5-E676-CB0536CCDC78}"/>
    </ac:deMkLst>
    <p188:txBody>
      <a:bodyPr/>
      <a:lstStyle/>
      <a:p>
        <a:r>
          <a:rPr lang="fr-FR"/>
          <a:t>Cette partie sera renseignée par Bpifrance en cas d'intervention ce sont els chiffres consolidés du consortium</a:t>
        </a:r>
      </a:p>
    </p188:txBody>
  </p188:cm>
  <p188:cm id="{AF424EAD-EB1F-4CD4-A982-8B1BF07FD4B5}" authorId="{B676CA59-D8DA-4DE6-F302-687073C573B3}" created="2023-10-11T20:18:32.71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737662815" sldId="260"/>
      <ac:spMk id="20" creationId="{3533B84B-E19B-E5C7-814F-C87242507518}"/>
    </ac:deMkLst>
    <p188:txBody>
      <a:bodyPr/>
      <a:lstStyle/>
      <a:p>
        <a:r>
          <a:rPr lang="fr-FR"/>
          <a:t>Cette partie sera renseignée en concertation avec l'équipe de suivi de Bpifrance aux différentes étapes clefs du projet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A6D113DF-7A0D-31A8-1291-A342A1EB8F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BD6676E-EC48-251B-8D25-2035E73FA55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71284-043C-4BC6-922F-730296DAE14D}" type="datetimeFigureOut">
              <a:rPr lang="fr-FR" smtClean="0"/>
              <a:t>17/03/2025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065D365-0918-DB0E-20B7-7DEE37E599D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3C2CCA4-F7A7-FE70-7145-6C616A3EF1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3141C9-AA97-4395-AC6F-CDC58ACC6B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42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4727A-C961-A440-93F1-2804A1E4764E}" type="datetimeFigureOut">
              <a:rPr lang="fr-FR" smtClean="0"/>
              <a:t>17/03/2025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A08BB-CC7D-9743-BEC7-E4F5AC98EB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1644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 50">
            <a:extLst>
              <a:ext uri="{FF2B5EF4-FFF2-40B4-BE49-F238E27FC236}">
                <a16:creationId xmlns:a16="http://schemas.microsoft.com/office/drawing/2014/main" id="{96B59920-442B-9259-AC16-B5A7E929A8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554913"/>
            <a:ext cx="3784600" cy="3136900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D543DC6E-E8E8-A6A9-3651-3990E79121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20734" y="2618333"/>
            <a:ext cx="4940300" cy="4381500"/>
          </a:xfrm>
          <a:prstGeom prst="rect">
            <a:avLst/>
          </a:prstGeom>
          <a:solidFill>
            <a:srgbClr val="FFCD00"/>
          </a:solidFill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BF2EF394-7F1E-3138-DB82-DA41A6C31A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9515" y="-13464"/>
            <a:ext cx="2628900" cy="2628900"/>
          </a:xfrm>
          <a:prstGeom prst="rect">
            <a:avLst/>
          </a:prstGeom>
          <a:solidFill>
            <a:srgbClr val="FFCD00"/>
          </a:solidFill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266926D6-DAA1-2EFC-CC53-2B3770603F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2801" y="235231"/>
            <a:ext cx="2197100" cy="2197100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E21833FC-2927-BD30-84CA-6C67F93E1857}"/>
              </a:ext>
            </a:extLst>
          </p:cNvPr>
          <p:cNvSpPr txBox="1"/>
          <p:nvPr userDrawn="1"/>
        </p:nvSpPr>
        <p:spPr>
          <a:xfrm>
            <a:off x="2894723" y="1573715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ACTIVITÉ DE L’ENTREPRISE CHEF DE FILE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4E6387C-BCD3-F614-F3AF-12AD22011509}"/>
              </a:ext>
            </a:extLst>
          </p:cNvPr>
          <p:cNvSpPr txBox="1"/>
          <p:nvPr userDrawn="1"/>
        </p:nvSpPr>
        <p:spPr>
          <a:xfrm>
            <a:off x="4197801" y="1076217"/>
            <a:ext cx="3116611" cy="33855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40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DESCRIPTION DU PROJET</a:t>
            </a:r>
          </a:p>
        </p:txBody>
      </p:sp>
      <p:pic>
        <p:nvPicPr>
          <p:cNvPr id="39" name="Image 38" descr="Une image contenant texte, vaisselle, assiette&#10;&#10;Description générée automatiquement">
            <a:extLst>
              <a:ext uri="{FF2B5EF4-FFF2-40B4-BE49-F238E27FC236}">
                <a16:creationId xmlns:a16="http://schemas.microsoft.com/office/drawing/2014/main" id="{BE525942-FE22-90F0-8C61-B12220C20B9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47455" y="10044764"/>
            <a:ext cx="1406285" cy="414196"/>
          </a:xfrm>
          <a:prstGeom prst="rect">
            <a:avLst/>
          </a:prstGeom>
        </p:spPr>
      </p:pic>
      <p:pic>
        <p:nvPicPr>
          <p:cNvPr id="41" name="Image 40" descr="Une image contenant logo&#10;&#10;Description générée automatiquement">
            <a:extLst>
              <a:ext uri="{FF2B5EF4-FFF2-40B4-BE49-F238E27FC236}">
                <a16:creationId xmlns:a16="http://schemas.microsoft.com/office/drawing/2014/main" id="{AC961F28-9ADA-A51B-FA24-2EC3D431A24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92950" y="176987"/>
            <a:ext cx="855588" cy="839645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FC0789C3-8B7D-CAD7-ABB5-341F48423A8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801" y="2777073"/>
            <a:ext cx="114300" cy="101600"/>
          </a:xfrm>
          <a:prstGeom prst="rect">
            <a:avLst/>
          </a:prstGeom>
        </p:spPr>
      </p:pic>
      <p:sp>
        <p:nvSpPr>
          <p:cNvPr id="56" name="Espace réservé du texte 55">
            <a:extLst>
              <a:ext uri="{FF2B5EF4-FFF2-40B4-BE49-F238E27FC236}">
                <a16:creationId xmlns:a16="http://schemas.microsoft.com/office/drawing/2014/main" id="{E23EF3A8-3FA8-E70F-FE31-3E371D2020D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5109" y="914980"/>
            <a:ext cx="1619653" cy="404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4B3C3C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fr-FR" dirty="0"/>
              <a:t>NOM PROJET</a:t>
            </a:r>
          </a:p>
        </p:txBody>
      </p:sp>
      <p:sp>
        <p:nvSpPr>
          <p:cNvPr id="57" name="Espace réservé pour une image  36">
            <a:extLst>
              <a:ext uri="{FF2B5EF4-FFF2-40B4-BE49-F238E27FC236}">
                <a16:creationId xmlns:a16="http://schemas.microsoft.com/office/drawing/2014/main" id="{4131B3AD-9215-DA5C-3A36-99DCE8C677AE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894723" y="974769"/>
            <a:ext cx="1194624" cy="6041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 porteuse du projet</a:t>
            </a:r>
            <a:endParaRPr lang="fr-FR" dirty="0"/>
          </a:p>
        </p:txBody>
      </p:sp>
      <p:sp>
        <p:nvSpPr>
          <p:cNvPr id="58" name="Espace réservé du texte 18">
            <a:extLst>
              <a:ext uri="{FF2B5EF4-FFF2-40B4-BE49-F238E27FC236}">
                <a16:creationId xmlns:a16="http://schemas.microsoft.com/office/drawing/2014/main" id="{8C4D7DDD-5266-D388-CB13-561BE10FB5A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97801" y="1358825"/>
            <a:ext cx="3059650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8 mots maximum</a:t>
            </a: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8365BE9-802B-973C-B309-07141E31F513}"/>
              </a:ext>
            </a:extLst>
          </p:cNvPr>
          <p:cNvSpPr/>
          <p:nvPr userDrawn="1"/>
        </p:nvSpPr>
        <p:spPr>
          <a:xfrm>
            <a:off x="4191745" y="1201759"/>
            <a:ext cx="53254" cy="53254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A2262F18-DD1D-4A96-4307-4C0389195703}"/>
              </a:ext>
            </a:extLst>
          </p:cNvPr>
          <p:cNvSpPr/>
          <p:nvPr userDrawn="1"/>
        </p:nvSpPr>
        <p:spPr>
          <a:xfrm>
            <a:off x="2903536" y="1698147"/>
            <a:ext cx="53254" cy="53254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space réservé du texte 18">
            <a:extLst>
              <a:ext uri="{FF2B5EF4-FFF2-40B4-BE49-F238E27FC236}">
                <a16:creationId xmlns:a16="http://schemas.microsoft.com/office/drawing/2014/main" id="{DBDA3C53-1D47-9A28-14C8-BD9C66AFDA2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921693" y="1885162"/>
            <a:ext cx="4335758" cy="646440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50 mots maximum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DD127D3C-134B-B7E2-E593-FAC7DC03300E}"/>
              </a:ext>
            </a:extLst>
          </p:cNvPr>
          <p:cNvSpPr txBox="1"/>
          <p:nvPr userDrawn="1"/>
        </p:nvSpPr>
        <p:spPr>
          <a:xfrm>
            <a:off x="246308" y="2703045"/>
            <a:ext cx="950699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COMMUNE</a:t>
            </a:r>
          </a:p>
        </p:txBody>
      </p:sp>
      <p:sp>
        <p:nvSpPr>
          <p:cNvPr id="63" name="Espace réservé du texte 18">
            <a:extLst>
              <a:ext uri="{FF2B5EF4-FFF2-40B4-BE49-F238E27FC236}">
                <a16:creationId xmlns:a16="http://schemas.microsoft.com/office/drawing/2014/main" id="{1F6DD852-6F12-3468-C9FB-564BF79021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1380" y="2735562"/>
            <a:ext cx="149474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64" name="Image 63">
            <a:extLst>
              <a:ext uri="{FF2B5EF4-FFF2-40B4-BE49-F238E27FC236}">
                <a16:creationId xmlns:a16="http://schemas.microsoft.com/office/drawing/2014/main" id="{F379769B-F23B-D0FE-CAE6-0736FBF4845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801" y="2997967"/>
            <a:ext cx="114300" cy="101600"/>
          </a:xfrm>
          <a:prstGeom prst="rect">
            <a:avLst/>
          </a:prstGeom>
        </p:spPr>
      </p:pic>
      <p:sp>
        <p:nvSpPr>
          <p:cNvPr id="65" name="ZoneTexte 64">
            <a:extLst>
              <a:ext uri="{FF2B5EF4-FFF2-40B4-BE49-F238E27FC236}">
                <a16:creationId xmlns:a16="http://schemas.microsoft.com/office/drawing/2014/main" id="{27E9B638-9CB1-A9BF-97D4-054F8D54E292}"/>
              </a:ext>
            </a:extLst>
          </p:cNvPr>
          <p:cNvSpPr txBox="1"/>
          <p:nvPr userDrawn="1"/>
        </p:nvSpPr>
        <p:spPr>
          <a:xfrm>
            <a:off x="237376" y="2923939"/>
            <a:ext cx="950699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DÉPARTEMENT</a:t>
            </a:r>
          </a:p>
        </p:txBody>
      </p:sp>
      <p:sp>
        <p:nvSpPr>
          <p:cNvPr id="66" name="Espace réservé du texte 18">
            <a:extLst>
              <a:ext uri="{FF2B5EF4-FFF2-40B4-BE49-F238E27FC236}">
                <a16:creationId xmlns:a16="http://schemas.microsoft.com/office/drawing/2014/main" id="{53CC65C0-89C3-2291-0A8D-7536F97E6C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113674" y="2961593"/>
            <a:ext cx="1302448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B15232E8-E419-FDA3-41CA-88FFFDC2A77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801" y="3234273"/>
            <a:ext cx="114300" cy="101600"/>
          </a:xfrm>
          <a:prstGeom prst="rect">
            <a:avLst/>
          </a:prstGeom>
        </p:spPr>
      </p:pic>
      <p:sp>
        <p:nvSpPr>
          <p:cNvPr id="68" name="ZoneTexte 67">
            <a:extLst>
              <a:ext uri="{FF2B5EF4-FFF2-40B4-BE49-F238E27FC236}">
                <a16:creationId xmlns:a16="http://schemas.microsoft.com/office/drawing/2014/main" id="{DC2298D7-CBC1-2E51-A56E-A6E953228F9C}"/>
              </a:ext>
            </a:extLst>
          </p:cNvPr>
          <p:cNvSpPr txBox="1"/>
          <p:nvPr userDrawn="1"/>
        </p:nvSpPr>
        <p:spPr>
          <a:xfrm>
            <a:off x="237376" y="3160245"/>
            <a:ext cx="950699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RÉGION</a:t>
            </a:r>
          </a:p>
        </p:txBody>
      </p:sp>
      <p:sp>
        <p:nvSpPr>
          <p:cNvPr id="69" name="Espace réservé du texte 18">
            <a:extLst>
              <a:ext uri="{FF2B5EF4-FFF2-40B4-BE49-F238E27FC236}">
                <a16:creationId xmlns:a16="http://schemas.microsoft.com/office/drawing/2014/main" id="{79B4ABB5-044F-6341-171C-6E257DFBD95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43805" y="3192762"/>
            <a:ext cx="1672316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D63AFC82-F12C-DF71-C7EE-942E6192238F}"/>
              </a:ext>
            </a:extLst>
          </p:cNvPr>
          <p:cNvCxnSpPr/>
          <p:nvPr userDrawn="1"/>
        </p:nvCxnSpPr>
        <p:spPr>
          <a:xfrm>
            <a:off x="170541" y="3503488"/>
            <a:ext cx="2328949" cy="0"/>
          </a:xfrm>
          <a:prstGeom prst="line">
            <a:avLst/>
          </a:prstGeom>
          <a:ln w="12700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Image 71">
            <a:extLst>
              <a:ext uri="{FF2B5EF4-FFF2-40B4-BE49-F238E27FC236}">
                <a16:creationId xmlns:a16="http://schemas.microsoft.com/office/drawing/2014/main" id="{18343BC3-975C-EC5B-078F-61144318344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5779" y="3650173"/>
            <a:ext cx="2067560" cy="1634490"/>
          </a:xfrm>
          <a:prstGeom prst="rect">
            <a:avLst/>
          </a:prstGeom>
        </p:spPr>
      </p:pic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7B7B283B-7E5D-CD2F-BDBD-4754E8764F9C}"/>
              </a:ext>
            </a:extLst>
          </p:cNvPr>
          <p:cNvCxnSpPr/>
          <p:nvPr userDrawn="1"/>
        </p:nvCxnSpPr>
        <p:spPr>
          <a:xfrm>
            <a:off x="170541" y="5351452"/>
            <a:ext cx="2328949" cy="0"/>
          </a:xfrm>
          <a:prstGeom prst="line">
            <a:avLst/>
          </a:prstGeom>
          <a:ln w="12700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40CB21EA-EEF0-C75C-792E-0D89958595D3}"/>
              </a:ext>
            </a:extLst>
          </p:cNvPr>
          <p:cNvSpPr/>
          <p:nvPr userDrawn="1"/>
        </p:nvSpPr>
        <p:spPr>
          <a:xfrm>
            <a:off x="184151" y="7159752"/>
            <a:ext cx="2311528" cy="2761488"/>
          </a:xfrm>
          <a:prstGeom prst="rect">
            <a:avLst/>
          </a:prstGeom>
          <a:solidFill>
            <a:schemeClr val="bg1"/>
          </a:solidFill>
          <a:ln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5B4823A-6E2F-264D-29E5-28F036F06B4A}"/>
              </a:ext>
            </a:extLst>
          </p:cNvPr>
          <p:cNvSpPr/>
          <p:nvPr userDrawn="1"/>
        </p:nvSpPr>
        <p:spPr>
          <a:xfrm>
            <a:off x="2625598" y="7159752"/>
            <a:ext cx="4749925" cy="2761488"/>
          </a:xfrm>
          <a:prstGeom prst="rect">
            <a:avLst/>
          </a:prstGeom>
          <a:solidFill>
            <a:schemeClr val="bg1"/>
          </a:solidFill>
          <a:ln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space réservé pour une image  16">
            <a:extLst>
              <a:ext uri="{FF2B5EF4-FFF2-40B4-BE49-F238E27FC236}">
                <a16:creationId xmlns:a16="http://schemas.microsoft.com/office/drawing/2014/main" id="{C6AE151F-3F5F-6FDB-0F40-4CA1C7BB5B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4150" y="5345113"/>
            <a:ext cx="2311913" cy="13018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Helvetica" pitchFamily="2" charset="0"/>
              </a:defRPr>
            </a:lvl1pPr>
          </a:lstStyle>
          <a:p>
            <a:r>
              <a:rPr lang="fr-FR" dirty="0"/>
              <a:t>Insérez l’image de votre projet (.jpg)</a:t>
            </a:r>
          </a:p>
        </p:txBody>
      </p:sp>
      <p:pic>
        <p:nvPicPr>
          <p:cNvPr id="81" name="Image 80">
            <a:extLst>
              <a:ext uri="{FF2B5EF4-FFF2-40B4-BE49-F238E27FC236}">
                <a16:creationId xmlns:a16="http://schemas.microsoft.com/office/drawing/2014/main" id="{081A3C90-AB39-9806-280C-350517B89BC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7325770"/>
            <a:ext cx="103909" cy="92364"/>
          </a:xfrm>
          <a:prstGeom prst="rect">
            <a:avLst/>
          </a:prstGeom>
        </p:spPr>
      </p:pic>
      <p:sp>
        <p:nvSpPr>
          <p:cNvPr id="82" name="ZoneTexte 81">
            <a:extLst>
              <a:ext uri="{FF2B5EF4-FFF2-40B4-BE49-F238E27FC236}">
                <a16:creationId xmlns:a16="http://schemas.microsoft.com/office/drawing/2014/main" id="{65DD5654-1B12-E8C7-D227-B2F945910C92}"/>
              </a:ext>
            </a:extLst>
          </p:cNvPr>
          <p:cNvSpPr txBox="1"/>
          <p:nvPr userDrawn="1"/>
        </p:nvSpPr>
        <p:spPr>
          <a:xfrm>
            <a:off x="343871" y="7247124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DURÉE DU PROJET</a:t>
            </a:r>
          </a:p>
        </p:txBody>
      </p:sp>
      <p:sp>
        <p:nvSpPr>
          <p:cNvPr id="83" name="Espace réservé du texte 18">
            <a:extLst>
              <a:ext uri="{FF2B5EF4-FFF2-40B4-BE49-F238E27FC236}">
                <a16:creationId xmlns:a16="http://schemas.microsoft.com/office/drawing/2014/main" id="{C4BA47BD-9EA1-53F7-C37D-C3B09396349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8880" y="7418087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91" name="Image 90">
            <a:extLst>
              <a:ext uri="{FF2B5EF4-FFF2-40B4-BE49-F238E27FC236}">
                <a16:creationId xmlns:a16="http://schemas.microsoft.com/office/drawing/2014/main" id="{3F3ADF7D-BE83-2D6F-555A-0B37763B157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7646857"/>
            <a:ext cx="103909" cy="92364"/>
          </a:xfrm>
          <a:prstGeom prst="rect">
            <a:avLst/>
          </a:prstGeom>
        </p:spPr>
      </p:pic>
      <p:sp>
        <p:nvSpPr>
          <p:cNvPr id="92" name="ZoneTexte 91">
            <a:extLst>
              <a:ext uri="{FF2B5EF4-FFF2-40B4-BE49-F238E27FC236}">
                <a16:creationId xmlns:a16="http://schemas.microsoft.com/office/drawing/2014/main" id="{C5284D5B-EF4B-D60F-939E-AD3F222BB358}"/>
              </a:ext>
            </a:extLst>
          </p:cNvPr>
          <p:cNvSpPr txBox="1"/>
          <p:nvPr userDrawn="1"/>
        </p:nvSpPr>
        <p:spPr>
          <a:xfrm>
            <a:off x="343871" y="7568211"/>
            <a:ext cx="2206002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MONTANT TOTAL DU PROJET</a:t>
            </a:r>
          </a:p>
        </p:txBody>
      </p:sp>
      <p:sp>
        <p:nvSpPr>
          <p:cNvPr id="93" name="Espace réservé du texte 18">
            <a:extLst>
              <a:ext uri="{FF2B5EF4-FFF2-40B4-BE49-F238E27FC236}">
                <a16:creationId xmlns:a16="http://schemas.microsoft.com/office/drawing/2014/main" id="{9D9B5AFE-2DB2-6F26-954E-126C1F6F9AE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48880" y="7739174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94" name="Image 93">
            <a:extLst>
              <a:ext uri="{FF2B5EF4-FFF2-40B4-BE49-F238E27FC236}">
                <a16:creationId xmlns:a16="http://schemas.microsoft.com/office/drawing/2014/main" id="{193DF6FE-18F0-E312-E10C-71F914787A7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7974924"/>
            <a:ext cx="103909" cy="92364"/>
          </a:xfrm>
          <a:prstGeom prst="rect">
            <a:avLst/>
          </a:prstGeom>
        </p:spPr>
      </p:pic>
      <p:sp>
        <p:nvSpPr>
          <p:cNvPr id="95" name="ZoneTexte 94">
            <a:extLst>
              <a:ext uri="{FF2B5EF4-FFF2-40B4-BE49-F238E27FC236}">
                <a16:creationId xmlns:a16="http://schemas.microsoft.com/office/drawing/2014/main" id="{E87305F8-AD63-AD0E-8019-68DDEC96D9A2}"/>
              </a:ext>
            </a:extLst>
          </p:cNvPr>
          <p:cNvSpPr txBox="1"/>
          <p:nvPr userDrawn="1"/>
        </p:nvSpPr>
        <p:spPr>
          <a:xfrm>
            <a:off x="343871" y="7896278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MONTANT AIDE</a:t>
            </a:r>
          </a:p>
        </p:txBody>
      </p:sp>
      <p:sp>
        <p:nvSpPr>
          <p:cNvPr id="96" name="Espace réservé du texte 18">
            <a:extLst>
              <a:ext uri="{FF2B5EF4-FFF2-40B4-BE49-F238E27FC236}">
                <a16:creationId xmlns:a16="http://schemas.microsoft.com/office/drawing/2014/main" id="{9FBF3543-AF14-3B31-3902-DA50B5F53C5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8880" y="8067241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97" name="Image 96">
            <a:extLst>
              <a:ext uri="{FF2B5EF4-FFF2-40B4-BE49-F238E27FC236}">
                <a16:creationId xmlns:a16="http://schemas.microsoft.com/office/drawing/2014/main" id="{49BC1CC8-D2D4-5A11-091C-BB9A937B4D6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8289031"/>
            <a:ext cx="103909" cy="92364"/>
          </a:xfrm>
          <a:prstGeom prst="rect">
            <a:avLst/>
          </a:prstGeom>
        </p:spPr>
      </p:pic>
      <p:sp>
        <p:nvSpPr>
          <p:cNvPr id="98" name="ZoneTexte 97">
            <a:extLst>
              <a:ext uri="{FF2B5EF4-FFF2-40B4-BE49-F238E27FC236}">
                <a16:creationId xmlns:a16="http://schemas.microsoft.com/office/drawing/2014/main" id="{44D061C8-1C15-8C6E-EBE3-E93050E0DF56}"/>
              </a:ext>
            </a:extLst>
          </p:cNvPr>
          <p:cNvSpPr txBox="1"/>
          <p:nvPr userDrawn="1"/>
        </p:nvSpPr>
        <p:spPr>
          <a:xfrm>
            <a:off x="343871" y="8210385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FORME DE L’AIDE : SUB/AR.</a:t>
            </a:r>
          </a:p>
        </p:txBody>
      </p:sp>
      <p:sp>
        <p:nvSpPr>
          <p:cNvPr id="99" name="Espace réservé du texte 18">
            <a:extLst>
              <a:ext uri="{FF2B5EF4-FFF2-40B4-BE49-F238E27FC236}">
                <a16:creationId xmlns:a16="http://schemas.microsoft.com/office/drawing/2014/main" id="{4754ABC9-2F5E-6080-7550-E5AA795E20A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8880" y="8381348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100" name="Image 99">
            <a:extLst>
              <a:ext uri="{FF2B5EF4-FFF2-40B4-BE49-F238E27FC236}">
                <a16:creationId xmlns:a16="http://schemas.microsoft.com/office/drawing/2014/main" id="{44E2056F-D038-AF69-D574-E107C0E227F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8617098"/>
            <a:ext cx="103909" cy="92364"/>
          </a:xfrm>
          <a:prstGeom prst="rect">
            <a:avLst/>
          </a:prstGeom>
        </p:spPr>
      </p:pic>
      <p:sp>
        <p:nvSpPr>
          <p:cNvPr id="101" name="ZoneTexte 100">
            <a:extLst>
              <a:ext uri="{FF2B5EF4-FFF2-40B4-BE49-F238E27FC236}">
                <a16:creationId xmlns:a16="http://schemas.microsoft.com/office/drawing/2014/main" id="{7426D9BE-C986-F023-407D-98B6BA806B8E}"/>
              </a:ext>
            </a:extLst>
          </p:cNvPr>
          <p:cNvSpPr txBox="1"/>
          <p:nvPr userDrawn="1"/>
        </p:nvSpPr>
        <p:spPr>
          <a:xfrm>
            <a:off x="343871" y="8538452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l’AAP DE DÉPÔT DU PROJET</a:t>
            </a:r>
          </a:p>
        </p:txBody>
      </p:sp>
      <p:sp>
        <p:nvSpPr>
          <p:cNvPr id="102" name="Espace réservé du texte 18">
            <a:extLst>
              <a:ext uri="{FF2B5EF4-FFF2-40B4-BE49-F238E27FC236}">
                <a16:creationId xmlns:a16="http://schemas.microsoft.com/office/drawing/2014/main" id="{3AB08FED-DE87-0575-2031-48794DF73D8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48880" y="8709415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sp>
        <p:nvSpPr>
          <p:cNvPr id="103" name="ZoneTexte 102">
            <a:extLst>
              <a:ext uri="{FF2B5EF4-FFF2-40B4-BE49-F238E27FC236}">
                <a16:creationId xmlns:a16="http://schemas.microsoft.com/office/drawing/2014/main" id="{5E105E24-069E-C76C-7749-C6B93E5E6938}"/>
              </a:ext>
            </a:extLst>
          </p:cNvPr>
          <p:cNvSpPr txBox="1"/>
          <p:nvPr userDrawn="1"/>
        </p:nvSpPr>
        <p:spPr>
          <a:xfrm>
            <a:off x="206592" y="8988427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rgbClr val="FFCD00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CONTACT PRESSE</a:t>
            </a:r>
          </a:p>
        </p:txBody>
      </p:sp>
      <p:sp>
        <p:nvSpPr>
          <p:cNvPr id="107" name="Espace réservé du texte 106">
            <a:extLst>
              <a:ext uri="{FF2B5EF4-FFF2-40B4-BE49-F238E27FC236}">
                <a16:creationId xmlns:a16="http://schemas.microsoft.com/office/drawing/2014/main" id="{2B811F5D-8D2A-79FF-A1ED-855DB45ABF2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856" y="6733680"/>
            <a:ext cx="2405823" cy="2238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900" b="0" i="1">
                <a:solidFill>
                  <a:srgbClr val="786E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Précisez la légende et les crédits de l’illustration 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3DF079E1-1584-1FC1-8CFC-920605F6881D}"/>
              </a:ext>
            </a:extLst>
          </p:cNvPr>
          <p:cNvSpPr txBox="1"/>
          <p:nvPr userDrawn="1"/>
        </p:nvSpPr>
        <p:spPr>
          <a:xfrm>
            <a:off x="2894723" y="2718460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OBJECTIFS DU PROJET</a:t>
            </a:r>
          </a:p>
        </p:txBody>
      </p:sp>
      <p:sp>
        <p:nvSpPr>
          <p:cNvPr id="111" name="Ellipse 110">
            <a:extLst>
              <a:ext uri="{FF2B5EF4-FFF2-40B4-BE49-F238E27FC236}">
                <a16:creationId xmlns:a16="http://schemas.microsoft.com/office/drawing/2014/main" id="{0A0FB1A8-717B-0358-6491-9989D2A4AE17}"/>
              </a:ext>
            </a:extLst>
          </p:cNvPr>
          <p:cNvSpPr/>
          <p:nvPr userDrawn="1"/>
        </p:nvSpPr>
        <p:spPr>
          <a:xfrm>
            <a:off x="2903536" y="2842892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2" name="Espace réservé du texte 18">
            <a:extLst>
              <a:ext uri="{FF2B5EF4-FFF2-40B4-BE49-F238E27FC236}">
                <a16:creationId xmlns:a16="http://schemas.microsoft.com/office/drawing/2014/main" id="{D2A1ED22-6BD2-3AF2-0746-181EC8677FA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921693" y="3029907"/>
            <a:ext cx="4335758" cy="1245536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100 mots maximum</a:t>
            </a:r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id="{21DF9665-DC54-EDD5-3A71-834E9F8D2F4E}"/>
              </a:ext>
            </a:extLst>
          </p:cNvPr>
          <p:cNvSpPr txBox="1"/>
          <p:nvPr userDrawn="1"/>
        </p:nvSpPr>
        <p:spPr>
          <a:xfrm>
            <a:off x="2894723" y="4330876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FONCTIONNEMENT DU CONSORTIUM </a:t>
            </a:r>
          </a:p>
        </p:txBody>
      </p:sp>
      <p:sp>
        <p:nvSpPr>
          <p:cNvPr id="114" name="Ellipse 113">
            <a:extLst>
              <a:ext uri="{FF2B5EF4-FFF2-40B4-BE49-F238E27FC236}">
                <a16:creationId xmlns:a16="http://schemas.microsoft.com/office/drawing/2014/main" id="{220E4E49-074B-C302-A5F5-CD979D1E9102}"/>
              </a:ext>
            </a:extLst>
          </p:cNvPr>
          <p:cNvSpPr/>
          <p:nvPr userDrawn="1"/>
        </p:nvSpPr>
        <p:spPr>
          <a:xfrm>
            <a:off x="2903536" y="4455308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5" name="Espace réservé du texte 18">
            <a:extLst>
              <a:ext uri="{FF2B5EF4-FFF2-40B4-BE49-F238E27FC236}">
                <a16:creationId xmlns:a16="http://schemas.microsoft.com/office/drawing/2014/main" id="{79425113-D80F-AEFA-F029-779FD432DE7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921693" y="4642323"/>
            <a:ext cx="4335758" cy="646440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50 mots maximum</a:t>
            </a:r>
          </a:p>
        </p:txBody>
      </p:sp>
      <p:sp>
        <p:nvSpPr>
          <p:cNvPr id="116" name="ZoneTexte 115">
            <a:extLst>
              <a:ext uri="{FF2B5EF4-FFF2-40B4-BE49-F238E27FC236}">
                <a16:creationId xmlns:a16="http://schemas.microsoft.com/office/drawing/2014/main" id="{5926DCFD-EFBE-20DF-EFC3-9F135ACD4C15}"/>
              </a:ext>
            </a:extLst>
          </p:cNvPr>
          <p:cNvSpPr txBox="1"/>
          <p:nvPr userDrawn="1"/>
        </p:nvSpPr>
        <p:spPr>
          <a:xfrm>
            <a:off x="2894723" y="5315077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DERNIÈRE ÉTAPE CLÉ VALIDÉE</a:t>
            </a:r>
          </a:p>
        </p:txBody>
      </p:sp>
      <p:sp>
        <p:nvSpPr>
          <p:cNvPr id="117" name="Ellipse 116">
            <a:extLst>
              <a:ext uri="{FF2B5EF4-FFF2-40B4-BE49-F238E27FC236}">
                <a16:creationId xmlns:a16="http://schemas.microsoft.com/office/drawing/2014/main" id="{22BBF3AA-91EF-564E-19FD-5FE8FBAC1FA2}"/>
              </a:ext>
            </a:extLst>
          </p:cNvPr>
          <p:cNvSpPr/>
          <p:nvPr userDrawn="1"/>
        </p:nvSpPr>
        <p:spPr>
          <a:xfrm>
            <a:off x="2903536" y="5439509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8" name="Image 117">
            <a:extLst>
              <a:ext uri="{FF2B5EF4-FFF2-40B4-BE49-F238E27FC236}">
                <a16:creationId xmlns:a16="http://schemas.microsoft.com/office/drawing/2014/main" id="{BCF81809-D0D9-4169-FED0-AFE9A17B7F6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05614" y="5390041"/>
            <a:ext cx="1790700" cy="152400"/>
          </a:xfrm>
          <a:prstGeom prst="rect">
            <a:avLst/>
          </a:prstGeom>
        </p:spPr>
      </p:pic>
      <p:sp>
        <p:nvSpPr>
          <p:cNvPr id="120" name="ZoneTexte 119">
            <a:extLst>
              <a:ext uri="{FF2B5EF4-FFF2-40B4-BE49-F238E27FC236}">
                <a16:creationId xmlns:a16="http://schemas.microsoft.com/office/drawing/2014/main" id="{FE09E794-2754-7C4B-F0B4-10222A2EAA57}"/>
              </a:ext>
            </a:extLst>
          </p:cNvPr>
          <p:cNvSpPr txBox="1"/>
          <p:nvPr userDrawn="1"/>
        </p:nvSpPr>
        <p:spPr>
          <a:xfrm>
            <a:off x="2894723" y="5601264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PRINCIPAUX RÉSULTATS À DATE</a:t>
            </a:r>
          </a:p>
        </p:txBody>
      </p:sp>
      <p:sp>
        <p:nvSpPr>
          <p:cNvPr id="121" name="Ellipse 120">
            <a:extLst>
              <a:ext uri="{FF2B5EF4-FFF2-40B4-BE49-F238E27FC236}">
                <a16:creationId xmlns:a16="http://schemas.microsoft.com/office/drawing/2014/main" id="{37DD67B4-5484-1F41-CB10-E2C24EA51D88}"/>
              </a:ext>
            </a:extLst>
          </p:cNvPr>
          <p:cNvSpPr/>
          <p:nvPr userDrawn="1"/>
        </p:nvSpPr>
        <p:spPr>
          <a:xfrm>
            <a:off x="2903536" y="5725696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2" name="Espace réservé du texte 18">
            <a:extLst>
              <a:ext uri="{FF2B5EF4-FFF2-40B4-BE49-F238E27FC236}">
                <a16:creationId xmlns:a16="http://schemas.microsoft.com/office/drawing/2014/main" id="{A415D099-C602-89BC-8BBE-806BC6954E3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921693" y="5912711"/>
            <a:ext cx="4335758" cy="646440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50 mots maximum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A104960E-ED5B-74AF-5B34-59C15544D56B}"/>
              </a:ext>
            </a:extLst>
          </p:cNvPr>
          <p:cNvSpPr txBox="1"/>
          <p:nvPr userDrawn="1"/>
        </p:nvSpPr>
        <p:spPr>
          <a:xfrm>
            <a:off x="2894723" y="6599425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MONTANT TOTAL VERSÉ À DATE</a:t>
            </a:r>
          </a:p>
        </p:txBody>
      </p:sp>
      <p:sp>
        <p:nvSpPr>
          <p:cNvPr id="124" name="Ellipse 123">
            <a:extLst>
              <a:ext uri="{FF2B5EF4-FFF2-40B4-BE49-F238E27FC236}">
                <a16:creationId xmlns:a16="http://schemas.microsoft.com/office/drawing/2014/main" id="{0212E625-6E15-0ADA-E649-EBB59DEBDB0A}"/>
              </a:ext>
            </a:extLst>
          </p:cNvPr>
          <p:cNvSpPr/>
          <p:nvPr userDrawn="1"/>
        </p:nvSpPr>
        <p:spPr>
          <a:xfrm>
            <a:off x="2903536" y="6723857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5" name="Image 124">
            <a:extLst>
              <a:ext uri="{FF2B5EF4-FFF2-40B4-BE49-F238E27FC236}">
                <a16:creationId xmlns:a16="http://schemas.microsoft.com/office/drawing/2014/main" id="{036D3869-AABE-3CCF-2B18-FD697EFC639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103334" y="6674389"/>
            <a:ext cx="1790700" cy="152400"/>
          </a:xfrm>
          <a:prstGeom prst="rect">
            <a:avLst/>
          </a:prstGeom>
        </p:spPr>
      </p:pic>
      <p:sp>
        <p:nvSpPr>
          <p:cNvPr id="127" name="Espace réservé du texte 106">
            <a:extLst>
              <a:ext uri="{FF2B5EF4-FFF2-40B4-BE49-F238E27FC236}">
                <a16:creationId xmlns:a16="http://schemas.microsoft.com/office/drawing/2014/main" id="{FC242F8B-CF54-BA75-8892-C39A785B64C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194665" y="6642252"/>
            <a:ext cx="961659" cy="2238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900" b="0" i="0">
                <a:solidFill>
                  <a:srgbClr val="786E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 err="1"/>
              <a:t>Xxxxxxxx</a:t>
            </a:r>
            <a:r>
              <a:rPr lang="fr-FR" dirty="0"/>
              <a:t> €</a:t>
            </a:r>
          </a:p>
        </p:txBody>
      </p:sp>
      <p:sp>
        <p:nvSpPr>
          <p:cNvPr id="128" name="Espace réservé du texte 106">
            <a:extLst>
              <a:ext uri="{FF2B5EF4-FFF2-40B4-BE49-F238E27FC236}">
                <a16:creationId xmlns:a16="http://schemas.microsoft.com/office/drawing/2014/main" id="{B73A0131-5360-D54A-4221-FE27DE55C49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089572" y="5358699"/>
            <a:ext cx="1684907" cy="2238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900" b="0" i="0">
                <a:solidFill>
                  <a:srgbClr val="786E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EC1 en date du xx/</a:t>
            </a:r>
            <a:r>
              <a:rPr lang="fr-FR" dirty="0" err="1"/>
              <a:t>yy</a:t>
            </a:r>
            <a:r>
              <a:rPr lang="fr-FR" dirty="0"/>
              <a:t>/zzzz €</a:t>
            </a:r>
          </a:p>
        </p:txBody>
      </p:sp>
      <p:sp>
        <p:nvSpPr>
          <p:cNvPr id="2" name="Espace réservé pour une image  36">
            <a:extLst>
              <a:ext uri="{FF2B5EF4-FFF2-40B4-BE49-F238E27FC236}">
                <a16:creationId xmlns:a16="http://schemas.microsoft.com/office/drawing/2014/main" id="{5EC4FFD2-FD32-9107-51E2-37A3EAF99947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2815333" y="749402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3" name="Espace réservé pour une image  36">
            <a:extLst>
              <a:ext uri="{FF2B5EF4-FFF2-40B4-BE49-F238E27FC236}">
                <a16:creationId xmlns:a16="http://schemas.microsoft.com/office/drawing/2014/main" id="{38CEC34C-A9DD-3E16-6FA1-F3425A63E74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3960987" y="749402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4" name="Espace réservé pour une image  36">
            <a:extLst>
              <a:ext uri="{FF2B5EF4-FFF2-40B4-BE49-F238E27FC236}">
                <a16:creationId xmlns:a16="http://schemas.microsoft.com/office/drawing/2014/main" id="{6605F170-D3B0-09FD-6D1B-7451719C5502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2815333" y="801603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5" name="Espace réservé pour une image  36">
            <a:extLst>
              <a:ext uri="{FF2B5EF4-FFF2-40B4-BE49-F238E27FC236}">
                <a16:creationId xmlns:a16="http://schemas.microsoft.com/office/drawing/2014/main" id="{2B58B3D7-0C00-6D03-B8B4-6299D20EF103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960987" y="8034289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6" name="Espace réservé pour une image  36">
            <a:extLst>
              <a:ext uri="{FF2B5EF4-FFF2-40B4-BE49-F238E27FC236}">
                <a16:creationId xmlns:a16="http://schemas.microsoft.com/office/drawing/2014/main" id="{6345CA14-2C3A-F2AB-1BB3-4269469D87D9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2815333" y="8553066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7" name="Espace réservé pour une image  36">
            <a:extLst>
              <a:ext uri="{FF2B5EF4-FFF2-40B4-BE49-F238E27FC236}">
                <a16:creationId xmlns:a16="http://schemas.microsoft.com/office/drawing/2014/main" id="{05FD4468-175A-AAED-6A7C-4241B48A21A5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3960987" y="8571318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8" name="Espace réservé pour une image  36">
            <a:extLst>
              <a:ext uri="{FF2B5EF4-FFF2-40B4-BE49-F238E27FC236}">
                <a16:creationId xmlns:a16="http://schemas.microsoft.com/office/drawing/2014/main" id="{B8F8EE6F-9370-CA2A-003B-A076ACAAB032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5094085" y="749402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9" name="Espace réservé pour une image  36">
            <a:extLst>
              <a:ext uri="{FF2B5EF4-FFF2-40B4-BE49-F238E27FC236}">
                <a16:creationId xmlns:a16="http://schemas.microsoft.com/office/drawing/2014/main" id="{4A83F39D-161D-1E89-905A-97476995AFFC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6227183" y="749402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0" name="Espace réservé pour une image  36">
            <a:extLst>
              <a:ext uri="{FF2B5EF4-FFF2-40B4-BE49-F238E27FC236}">
                <a16:creationId xmlns:a16="http://schemas.microsoft.com/office/drawing/2014/main" id="{7C0D2993-6456-BB07-ADE9-16CC0302B85E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5094085" y="801603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1" name="Espace réservé pour une image  36">
            <a:extLst>
              <a:ext uri="{FF2B5EF4-FFF2-40B4-BE49-F238E27FC236}">
                <a16:creationId xmlns:a16="http://schemas.microsoft.com/office/drawing/2014/main" id="{AFEE9A3F-4D8C-2777-0B48-D5C9436BFF12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6227183" y="8034289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2" name="Espace réservé pour une image  36">
            <a:extLst>
              <a:ext uri="{FF2B5EF4-FFF2-40B4-BE49-F238E27FC236}">
                <a16:creationId xmlns:a16="http://schemas.microsoft.com/office/drawing/2014/main" id="{80B2237D-2487-5BBC-8A15-1F9D67AB3735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5094085" y="8553066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3" name="Espace réservé pour une image  36">
            <a:extLst>
              <a:ext uri="{FF2B5EF4-FFF2-40B4-BE49-F238E27FC236}">
                <a16:creationId xmlns:a16="http://schemas.microsoft.com/office/drawing/2014/main" id="{CCB980B9-F7C4-7F17-1C01-6370CA5B7A68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6227183" y="8571318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5" name="Espace réservé pour une image  36">
            <a:extLst>
              <a:ext uri="{FF2B5EF4-FFF2-40B4-BE49-F238E27FC236}">
                <a16:creationId xmlns:a16="http://schemas.microsoft.com/office/drawing/2014/main" id="{3099874B-3AEA-111F-55B4-901F6AFF659D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2815333" y="9111866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6" name="Espace réservé pour une image  36">
            <a:extLst>
              <a:ext uri="{FF2B5EF4-FFF2-40B4-BE49-F238E27FC236}">
                <a16:creationId xmlns:a16="http://schemas.microsoft.com/office/drawing/2014/main" id="{356FA6E4-7DB4-6CCC-BCB4-57DC8C8A972B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3960987" y="9130118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8" name="Espace réservé pour une image  36">
            <a:extLst>
              <a:ext uri="{FF2B5EF4-FFF2-40B4-BE49-F238E27FC236}">
                <a16:creationId xmlns:a16="http://schemas.microsoft.com/office/drawing/2014/main" id="{6D5093B3-10F4-0851-F909-302772B0D75A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5094085" y="9111866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9" name="Espace réservé pour une image  36">
            <a:extLst>
              <a:ext uri="{FF2B5EF4-FFF2-40B4-BE49-F238E27FC236}">
                <a16:creationId xmlns:a16="http://schemas.microsoft.com/office/drawing/2014/main" id="{0B8C68D8-2875-D80F-840B-31D25B7D5157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6227183" y="9130118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4" name="Espace réservé du texte 18">
            <a:extLst>
              <a:ext uri="{FF2B5EF4-FFF2-40B4-BE49-F238E27FC236}">
                <a16:creationId xmlns:a16="http://schemas.microsoft.com/office/drawing/2014/main" id="{FEE6A2D6-8E8F-2FE5-4BFF-F80DDB03CBF1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72761" y="1331931"/>
            <a:ext cx="843484" cy="204814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Chef de file : </a:t>
            </a:r>
          </a:p>
        </p:txBody>
      </p:sp>
      <p:sp>
        <p:nvSpPr>
          <p:cNvPr id="20" name="Espace réservé du texte 55">
            <a:extLst>
              <a:ext uri="{FF2B5EF4-FFF2-40B4-BE49-F238E27FC236}">
                <a16:creationId xmlns:a16="http://schemas.microsoft.com/office/drawing/2014/main" id="{38DFD49A-9C18-CA44-4DFD-724B005434F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85109" y="1551474"/>
            <a:ext cx="1619653" cy="4048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7D7167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fr-FR" dirty="0"/>
              <a:t>NOM ENTREPRISE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BBC093AE-6DC6-0B7B-B8D1-56A9D403465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9318555"/>
            <a:ext cx="103909" cy="92364"/>
          </a:xfrm>
          <a:prstGeom prst="rect">
            <a:avLst/>
          </a:prstGeom>
        </p:spPr>
      </p:pic>
      <p:sp>
        <p:nvSpPr>
          <p:cNvPr id="22" name="Espace réservé du texte 18">
            <a:extLst>
              <a:ext uri="{FF2B5EF4-FFF2-40B4-BE49-F238E27FC236}">
                <a16:creationId xmlns:a16="http://schemas.microsoft.com/office/drawing/2014/main" id="{5F868ED5-F3A0-E00D-67AB-B9CA95834375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348880" y="9248034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&amp; Prénom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7B0A1AFE-E48D-AD5D-85C1-2972E8821FA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9506445"/>
            <a:ext cx="103909" cy="92364"/>
          </a:xfrm>
          <a:prstGeom prst="rect">
            <a:avLst/>
          </a:prstGeom>
        </p:spPr>
      </p:pic>
      <p:sp>
        <p:nvSpPr>
          <p:cNvPr id="24" name="Espace réservé du texte 18">
            <a:extLst>
              <a:ext uri="{FF2B5EF4-FFF2-40B4-BE49-F238E27FC236}">
                <a16:creationId xmlns:a16="http://schemas.microsoft.com/office/drawing/2014/main" id="{03138816-C69E-B176-90AC-BC601730D10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348880" y="9435924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Téléphone</a:t>
            </a: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414A792B-637C-DC84-FEE6-9871B952443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9700599"/>
            <a:ext cx="103909" cy="92364"/>
          </a:xfrm>
          <a:prstGeom prst="rect">
            <a:avLst/>
          </a:prstGeom>
        </p:spPr>
      </p:pic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B8F5CF59-BC98-3B4B-FA1E-1FED6007F9B4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48880" y="9630078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E-mail du contact</a:t>
            </a:r>
          </a:p>
        </p:txBody>
      </p:sp>
    </p:spTree>
    <p:extLst>
      <p:ext uri="{BB962C8B-B14F-4D97-AF65-F5344CB8AC3E}">
        <p14:creationId xmlns:p14="http://schemas.microsoft.com/office/powerpoint/2010/main" val="426128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77B67E9E-C60D-0515-5BFE-60A6891C0C9E}"/>
              </a:ext>
            </a:extLst>
          </p:cNvPr>
          <p:cNvSpPr txBox="1"/>
          <p:nvPr userDrawn="1"/>
        </p:nvSpPr>
        <p:spPr>
          <a:xfrm>
            <a:off x="1433947" y="3307507"/>
            <a:ext cx="4587474" cy="287771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r>
              <a:rPr lang="fr-FR" sz="1600" b="0" i="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Consignes sur la forme </a:t>
            </a: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Chaque paragraphe doit être rédigé (pas d'énumération)</a:t>
            </a: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Veillez à soigner le style et à l'adapter à une audience large, grand public</a:t>
            </a:r>
          </a:p>
          <a:p>
            <a:endParaRPr lang="fr-FR" sz="11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Ne pas fournir de PDF mais le Powerpoint afin que nous puissions extraire les données brutes </a:t>
            </a:r>
          </a:p>
          <a:p>
            <a:endParaRPr lang="fr-FR" sz="11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Assurez-vous de ne pas divulguer des informations trop sensibles ou confidentielles (contrat non encore signé, brevet en cours de dépôt, etc.)</a:t>
            </a:r>
          </a:p>
          <a:p>
            <a:endParaRPr lang="fr-FR" sz="11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En déposant cette fiche résumée, vous accordez à Bpifrance, à la Banque des territoires et à l’Etat le droit de la diffuser, y compris avec les images, dans le cadre de la communication sur le projet ou l’appel à projets.</a:t>
            </a:r>
          </a:p>
        </p:txBody>
      </p:sp>
    </p:spTree>
    <p:extLst>
      <p:ext uri="{BB962C8B-B14F-4D97-AF65-F5344CB8AC3E}">
        <p14:creationId xmlns:p14="http://schemas.microsoft.com/office/powerpoint/2010/main" val="2887314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7E7141E7-A5A3-81F9-416C-25651121B2AE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10475913"/>
            <a:ext cx="40798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Interne</a:t>
            </a:r>
          </a:p>
        </p:txBody>
      </p:sp>
    </p:spTree>
    <p:extLst>
      <p:ext uri="{BB962C8B-B14F-4D97-AF65-F5344CB8AC3E}">
        <p14:creationId xmlns:p14="http://schemas.microsoft.com/office/powerpoint/2010/main" val="267137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367" userDrawn="1">
          <p15:clr>
            <a:srgbClr val="F26B43"/>
          </p15:clr>
        </p15:guide>
        <p15:guide id="2" pos="238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8/10/relationships/comments" Target="../comments/modernComment_104_2BF7D75F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1D67E98-1D52-3EAB-739D-F2F019D8CAF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F3CCE3E-64C6-4643-CB3F-8491E58F231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ACB7E2B-C4EE-3593-4143-1AB638CA532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algn="l"/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8EF5408-3025-126D-AB46-9234EF7417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FA59A32-BF7C-1D90-3AC2-FADFDFFF758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algn="l"/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8E6D6A4-5292-293F-F33D-EE2D125CB66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0509E3A-4CF7-BEC6-9119-4D78ECA04AC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9A0C55E7-3F14-E4C1-1A65-05F49DDC72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DCC9BFC-B5FA-8BB5-E676-CB0536CCDC7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algn="l"/>
            <a:endParaRPr lang="fr-FR" dirty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74323071-0896-E567-F2C8-1A539F86887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21C0A99-6C4C-917D-AF93-2BF2F75C320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F9FF6D0-CC02-9BD7-2175-39F2C5B033E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877F4037-47E4-D503-62A6-AE7F9AB24346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81D37933-42D3-68CD-02D3-FFEA1C4FF86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9AD58BB7-4E3A-9C32-7246-2B9AACCF05F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 dirty="0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461054E8-47E1-8EEE-1471-2254FF7D2F3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 dirty="0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7FCB51A-E93C-9583-208A-0701249AB885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1BAF4116-5445-9FB8-F798-9FF70210880E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3533B84B-E19B-E5C7-814F-C87242507518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1" name="Espace réservé pour une image  20">
            <a:extLst>
              <a:ext uri="{FF2B5EF4-FFF2-40B4-BE49-F238E27FC236}">
                <a16:creationId xmlns:a16="http://schemas.microsoft.com/office/drawing/2014/main" id="{5770C9DB-4559-A77F-BEBE-F6FC34CD249D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pour une image  21">
            <a:extLst>
              <a:ext uri="{FF2B5EF4-FFF2-40B4-BE49-F238E27FC236}">
                <a16:creationId xmlns:a16="http://schemas.microsoft.com/office/drawing/2014/main" id="{0EDA4E83-D8F3-9106-38B9-2436109B8224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A8D5EA2D-916B-CD8E-608B-892E83D7B46C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pour une image  23">
            <a:extLst>
              <a:ext uri="{FF2B5EF4-FFF2-40B4-BE49-F238E27FC236}">
                <a16:creationId xmlns:a16="http://schemas.microsoft.com/office/drawing/2014/main" id="{1DD3C30D-3734-01CD-449B-BBB2CD8F30D4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pour une image  24">
            <a:extLst>
              <a:ext uri="{FF2B5EF4-FFF2-40B4-BE49-F238E27FC236}">
                <a16:creationId xmlns:a16="http://schemas.microsoft.com/office/drawing/2014/main" id="{BDC64246-0AEC-AA70-7A17-8E476CC451C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pour une image  25">
            <a:extLst>
              <a:ext uri="{FF2B5EF4-FFF2-40B4-BE49-F238E27FC236}">
                <a16:creationId xmlns:a16="http://schemas.microsoft.com/office/drawing/2014/main" id="{0986528F-1754-E9AD-D6D7-7A48B47A187A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pour une image  26">
            <a:extLst>
              <a:ext uri="{FF2B5EF4-FFF2-40B4-BE49-F238E27FC236}">
                <a16:creationId xmlns:a16="http://schemas.microsoft.com/office/drawing/2014/main" id="{511E8831-7FF2-6756-2C72-2E9FBA2D1BCD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EBC6C6D3-64A8-4801-C246-8FC242CE7040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pour une image  28">
            <a:extLst>
              <a:ext uri="{FF2B5EF4-FFF2-40B4-BE49-F238E27FC236}">
                <a16:creationId xmlns:a16="http://schemas.microsoft.com/office/drawing/2014/main" id="{92B8C52B-968F-A1C9-F039-608E72BB9FA8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pour une image  29">
            <a:extLst>
              <a:ext uri="{FF2B5EF4-FFF2-40B4-BE49-F238E27FC236}">
                <a16:creationId xmlns:a16="http://schemas.microsoft.com/office/drawing/2014/main" id="{0466D5E1-719F-3D9D-4A6F-E8813655B48B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2488D710-1215-D854-D40B-F2C1C012A2C3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pour une image  31">
            <a:extLst>
              <a:ext uri="{FF2B5EF4-FFF2-40B4-BE49-F238E27FC236}">
                <a16:creationId xmlns:a16="http://schemas.microsoft.com/office/drawing/2014/main" id="{7A7661AF-34C2-B4E8-3FC6-EBF64C20B7F0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pour une image  32">
            <a:extLst>
              <a:ext uri="{FF2B5EF4-FFF2-40B4-BE49-F238E27FC236}">
                <a16:creationId xmlns:a16="http://schemas.microsoft.com/office/drawing/2014/main" id="{BC888092-9D98-EB2B-8814-ADAE5E055BD7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pour une image  33">
            <a:extLst>
              <a:ext uri="{FF2B5EF4-FFF2-40B4-BE49-F238E27FC236}">
                <a16:creationId xmlns:a16="http://schemas.microsoft.com/office/drawing/2014/main" id="{B1FBF575-8659-D76B-9270-8B121BF175CB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pour une image  34">
            <a:extLst>
              <a:ext uri="{FF2B5EF4-FFF2-40B4-BE49-F238E27FC236}">
                <a16:creationId xmlns:a16="http://schemas.microsoft.com/office/drawing/2014/main" id="{DB7BFF35-2B5E-81BE-6882-2E867BEED667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pour une image  35">
            <a:extLst>
              <a:ext uri="{FF2B5EF4-FFF2-40B4-BE49-F238E27FC236}">
                <a16:creationId xmlns:a16="http://schemas.microsoft.com/office/drawing/2014/main" id="{95598C61-277E-15DA-935E-DE3D2F608C8E}"/>
              </a:ext>
            </a:extLst>
          </p:cNvPr>
          <p:cNvSpPr>
            <a:spLocks noGrp="1"/>
          </p:cNvSpPr>
          <p:nvPr>
            <p:ph type="pic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2569F57C-AE29-C768-D6C8-11F6E823BF84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6ED352A7-4D9A-0D96-9B19-A830415929CE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87AAC194-D2C9-A404-243A-958ED313798C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299A7089-3FDD-0E9F-F255-2AE8ADAC5440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5DCFAC6-A565-DC6A-8DD1-E58845E7F7F5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BC14EA21-931C-6D66-B4A6-435665AA3AAD}"/>
              </a:ext>
            </a:extLst>
          </p:cNvPr>
          <p:cNvSpPr/>
          <p:nvPr/>
        </p:nvSpPr>
        <p:spPr>
          <a:xfrm>
            <a:off x="1535662" y="4050842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291E51E8-A3D9-477E-C96F-474F84F2B4FA}"/>
              </a:ext>
            </a:extLst>
          </p:cNvPr>
          <p:cNvSpPr/>
          <p:nvPr/>
        </p:nvSpPr>
        <p:spPr>
          <a:xfrm>
            <a:off x="1832180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511B8947-348F-F22A-D11F-D2898172ED3C}"/>
              </a:ext>
            </a:extLst>
          </p:cNvPr>
          <p:cNvSpPr/>
          <p:nvPr/>
        </p:nvSpPr>
        <p:spPr>
          <a:xfrm>
            <a:off x="1962036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68587245-2F5A-5AD0-1CB9-7277CEA92836}"/>
              </a:ext>
            </a:extLst>
          </p:cNvPr>
          <p:cNvSpPr/>
          <p:nvPr/>
        </p:nvSpPr>
        <p:spPr>
          <a:xfrm>
            <a:off x="2091891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139D2AD2-3E27-C237-FEE2-1DFAA462681B}"/>
              </a:ext>
            </a:extLst>
          </p:cNvPr>
          <p:cNvSpPr/>
          <p:nvPr/>
        </p:nvSpPr>
        <p:spPr>
          <a:xfrm>
            <a:off x="2221747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94D66C5E-3BC6-D7CB-21CA-4518898EE973}"/>
              </a:ext>
            </a:extLst>
          </p:cNvPr>
          <p:cNvSpPr/>
          <p:nvPr/>
        </p:nvSpPr>
        <p:spPr>
          <a:xfrm>
            <a:off x="2340781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55BB3187-3E7E-89DE-44A0-9C0C79424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216" y="10027872"/>
            <a:ext cx="2316681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6281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6827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algn="l">
          <a:defRPr sz="1200" b="0" dirty="0" smtClean="0">
            <a:solidFill>
              <a:srgbClr val="000000"/>
            </a:solidFill>
            <a:effectLst/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14540</TotalTime>
  <Words>0</Words>
  <Application>Microsoft Office PowerPoint</Application>
  <PresentationFormat>Personnalisé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Aptos</vt:lpstr>
      <vt:lpstr>Arial</vt:lpstr>
      <vt:lpstr>Calibri</vt:lpstr>
      <vt:lpstr>Helvetica</vt:lpstr>
      <vt:lpstr>Impact</vt:lpstr>
      <vt:lpstr>Thème Office</vt:lpstr>
      <vt:lpstr>Présentation PowerPoint</vt:lpstr>
      <vt:lpstr>Présentation PowerPoint</vt:lpstr>
    </vt:vector>
  </TitlesOfParts>
  <Manager/>
  <Company>Noémie Jouan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Noémie Jouan</dc:creator>
  <cp:keywords/>
  <dc:description/>
  <cp:lastModifiedBy>Margaux DA CUNHA</cp:lastModifiedBy>
  <cp:revision>16</cp:revision>
  <dcterms:created xsi:type="dcterms:W3CDTF">2023-03-20T14:18:01Z</dcterms:created>
  <dcterms:modified xsi:type="dcterms:W3CDTF">2025-03-17T14:51:39Z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6615553-48f4-466c-a66f-a3bb9a6459c5_Enabled">
    <vt:lpwstr>true</vt:lpwstr>
  </property>
  <property fmtid="{D5CDD505-2E9C-101B-9397-08002B2CF9AE}" pid="3" name="MSIP_Label_26615553-48f4-466c-a66f-a3bb9a6459c5_SetDate">
    <vt:lpwstr>2023-10-11T20:15:24Z</vt:lpwstr>
  </property>
  <property fmtid="{D5CDD505-2E9C-101B-9397-08002B2CF9AE}" pid="4" name="MSIP_Label_26615553-48f4-466c-a66f-a3bb9a6459c5_Method">
    <vt:lpwstr>Standard</vt:lpwstr>
  </property>
  <property fmtid="{D5CDD505-2E9C-101B-9397-08002B2CF9AE}" pid="5" name="MSIP_Label_26615553-48f4-466c-a66f-a3bb9a6459c5_Name">
    <vt:lpwstr>C1 - Interne</vt:lpwstr>
  </property>
  <property fmtid="{D5CDD505-2E9C-101B-9397-08002B2CF9AE}" pid="6" name="MSIP_Label_26615553-48f4-466c-a66f-a3bb9a6459c5_SiteId">
    <vt:lpwstr>1fbeb981-82a8-4cd1-8a51-a83806530676</vt:lpwstr>
  </property>
  <property fmtid="{D5CDD505-2E9C-101B-9397-08002B2CF9AE}" pid="7" name="MSIP_Label_26615553-48f4-466c-a66f-a3bb9a6459c5_ActionId">
    <vt:lpwstr>de0270a2-a06f-4ba5-b82b-6f01b0d9efce</vt:lpwstr>
  </property>
  <property fmtid="{D5CDD505-2E9C-101B-9397-08002B2CF9AE}" pid="8" name="MSIP_Label_26615553-48f4-466c-a66f-a3bb9a6459c5_ContentBits">
    <vt:lpwstr>0</vt:lpwstr>
  </property>
  <property fmtid="{D5CDD505-2E9C-101B-9397-08002B2CF9AE}" pid="9" name="MSIP_Label_94e1e3e5-28aa-42d2-a9d5-f117a2286530_Enabled">
    <vt:lpwstr>true</vt:lpwstr>
  </property>
  <property fmtid="{D5CDD505-2E9C-101B-9397-08002B2CF9AE}" pid="10" name="MSIP_Label_94e1e3e5-28aa-42d2-a9d5-f117a2286530_SetDate">
    <vt:lpwstr>2025-03-06T17:03:55Z</vt:lpwstr>
  </property>
  <property fmtid="{D5CDD505-2E9C-101B-9397-08002B2CF9AE}" pid="11" name="MSIP_Label_94e1e3e5-28aa-42d2-a9d5-f117a2286530_Method">
    <vt:lpwstr>Standard</vt:lpwstr>
  </property>
  <property fmtid="{D5CDD505-2E9C-101B-9397-08002B2CF9AE}" pid="12" name="MSIP_Label_94e1e3e5-28aa-42d2-a9d5-f117a2286530_Name">
    <vt:lpwstr>C2-Interne avec marquage</vt:lpwstr>
  </property>
  <property fmtid="{D5CDD505-2E9C-101B-9397-08002B2CF9AE}" pid="13" name="MSIP_Label_94e1e3e5-28aa-42d2-a9d5-f117a2286530_SiteId">
    <vt:lpwstr>6eab6365-8194-49c6-a4d0-e2d1a0fbeb74</vt:lpwstr>
  </property>
  <property fmtid="{D5CDD505-2E9C-101B-9397-08002B2CF9AE}" pid="14" name="MSIP_Label_94e1e3e5-28aa-42d2-a9d5-f117a2286530_ActionId">
    <vt:lpwstr>b38ece28-115a-4f3e-bafd-568f534ab1f4</vt:lpwstr>
  </property>
  <property fmtid="{D5CDD505-2E9C-101B-9397-08002B2CF9AE}" pid="15" name="MSIP_Label_94e1e3e5-28aa-42d2-a9d5-f117a2286530_ContentBits">
    <vt:lpwstr>2</vt:lpwstr>
  </property>
  <property fmtid="{D5CDD505-2E9C-101B-9397-08002B2CF9AE}" pid="16" name="ClassificationContentMarkingFooterLocations">
    <vt:lpwstr>Thème Office:3</vt:lpwstr>
  </property>
  <property fmtid="{D5CDD505-2E9C-101B-9397-08002B2CF9AE}" pid="17" name="ClassificationContentMarkingFooterText">
    <vt:lpwstr>Interne</vt:lpwstr>
  </property>
</Properties>
</file>